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9"/>
  </p:notesMasterIdLst>
  <p:sldIdLst>
    <p:sldId id="256" r:id="rId2"/>
    <p:sldId id="299" r:id="rId3"/>
    <p:sldId id="302" r:id="rId4"/>
    <p:sldId id="459" r:id="rId5"/>
    <p:sldId id="303" r:id="rId6"/>
    <p:sldId id="462" r:id="rId7"/>
    <p:sldId id="463" r:id="rId8"/>
    <p:sldId id="440" r:id="rId9"/>
    <p:sldId id="399" r:id="rId10"/>
    <p:sldId id="441" r:id="rId11"/>
    <p:sldId id="442" r:id="rId12"/>
    <p:sldId id="419" r:id="rId13"/>
    <p:sldId id="443" r:id="rId14"/>
    <p:sldId id="467" r:id="rId15"/>
    <p:sldId id="444" r:id="rId16"/>
    <p:sldId id="445" r:id="rId17"/>
    <p:sldId id="464" r:id="rId18"/>
    <p:sldId id="477" r:id="rId19"/>
    <p:sldId id="465" r:id="rId20"/>
    <p:sldId id="446" r:id="rId21"/>
    <p:sldId id="466" r:id="rId22"/>
    <p:sldId id="262" r:id="rId23"/>
    <p:sldId id="447" r:id="rId24"/>
    <p:sldId id="448" r:id="rId25"/>
    <p:sldId id="468" r:id="rId26"/>
    <p:sldId id="449" r:id="rId27"/>
    <p:sldId id="450" r:id="rId28"/>
    <p:sldId id="470" r:id="rId29"/>
    <p:sldId id="451" r:id="rId30"/>
    <p:sldId id="469" r:id="rId31"/>
    <p:sldId id="427" r:id="rId32"/>
    <p:sldId id="452" r:id="rId33"/>
    <p:sldId id="471" r:id="rId34"/>
    <p:sldId id="453" r:id="rId35"/>
    <p:sldId id="263" r:id="rId36"/>
    <p:sldId id="478" r:id="rId37"/>
    <p:sldId id="487" r:id="rId38"/>
    <p:sldId id="472" r:id="rId39"/>
    <p:sldId id="454" r:id="rId40"/>
    <p:sldId id="455" r:id="rId41"/>
    <p:sldId id="456" r:id="rId42"/>
    <p:sldId id="457" r:id="rId43"/>
    <p:sldId id="497" r:id="rId44"/>
    <p:sldId id="458" r:id="rId45"/>
    <p:sldId id="474" r:id="rId46"/>
    <p:sldId id="475" r:id="rId47"/>
    <p:sldId id="476" r:id="rId48"/>
    <p:sldId id="479" r:id="rId49"/>
    <p:sldId id="500" r:id="rId50"/>
    <p:sldId id="480" r:id="rId51"/>
    <p:sldId id="499" r:id="rId52"/>
    <p:sldId id="498" r:id="rId53"/>
    <p:sldId id="481" r:id="rId54"/>
    <p:sldId id="488" r:id="rId55"/>
    <p:sldId id="502" r:id="rId56"/>
    <p:sldId id="503" r:id="rId57"/>
    <p:sldId id="504" r:id="rId58"/>
    <p:sldId id="482" r:id="rId59"/>
    <p:sldId id="483" r:id="rId60"/>
    <p:sldId id="484" r:id="rId61"/>
    <p:sldId id="486" r:id="rId62"/>
    <p:sldId id="489" r:id="rId63"/>
    <p:sldId id="490" r:id="rId64"/>
    <p:sldId id="491" r:id="rId65"/>
    <p:sldId id="492" r:id="rId66"/>
    <p:sldId id="345" r:id="rId67"/>
    <p:sldId id="493" r:id="rId68"/>
  </p:sldIdLst>
  <p:sldSz cx="9144000" cy="5143500" type="screen16x9"/>
  <p:notesSz cx="6858000" cy="9144000"/>
  <p:embeddedFontLst>
    <p:embeddedFont>
      <p:font typeface="Catamaran" panose="020B0604020202020204" charset="0"/>
      <p:regular r:id="rId70"/>
      <p:bold r:id="rId71"/>
    </p:embeddedFont>
    <p:embeddedFont>
      <p:font typeface="Lexend Deca" panose="020B0604020202020204" charset="0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1E2E5-2FAE-4593-A5E0-5B010944DC50}">
  <a:tblStyle styleId="{FB51E2E5-2FAE-4593-A5E0-5B010944DC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11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bb6e15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bb6e15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67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867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361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84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036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89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e8491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e8491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29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332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297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bb83d9c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bb83d9c52_0_29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56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762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452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376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97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095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156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622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400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032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0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075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525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875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24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548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288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074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664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9634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530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433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bb83d9c52_0_27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bb83d9c52_0_27404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7700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037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258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27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22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231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bb83d9c5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bb83d9c5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12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5400000">
            <a:off x="-20629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70700" y="2056600"/>
            <a:ext cx="40362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7CC7B-E977-4B9F-D3C5-CB4132EB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79CEF0-C6FD-DEE0-6363-CBDBF28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249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1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1" r:id="rId6"/>
    <p:sldLayoutId id="2147483672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Métodos cuantitavos I: </a:t>
            </a:r>
            <a:br>
              <a:rPr lang="en" dirty="0"/>
            </a:br>
            <a:r>
              <a:rPr lang="en" b="1" dirty="0"/>
              <a:t>Clase 3</a:t>
            </a:r>
            <a:endParaRPr b="1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Sebastián Muñoz Tapia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</a:t>
            </a:r>
            <a:r>
              <a:rPr lang="en" dirty="0"/>
              <a:t>ail: </a:t>
            </a:r>
            <a:r>
              <a:rPr lang="es-CL" dirty="0"/>
              <a:t>semunoz@uahurtado.cl</a:t>
            </a:r>
            <a:endParaRPr dirty="0"/>
          </a:p>
        </p:txBody>
      </p:sp>
      <p:cxnSp>
        <p:nvCxnSpPr>
          <p:cNvPr id="183" name="Google Shape;183;p30"/>
          <p:cNvCxnSpPr/>
          <p:nvPr/>
        </p:nvCxnSpPr>
        <p:spPr>
          <a:xfrm>
            <a:off x="3017400" y="3562350"/>
            <a:ext cx="31092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2.2 ¿Por qué estudiamos muestras y no poblaciones?</a:t>
            </a:r>
            <a:endParaRPr lang="es-ES"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5883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Recursos: </a:t>
            </a:r>
            <a:r>
              <a:rPr lang="es-ES" sz="1800" dirty="0"/>
              <a:t>estudiar una muestra es más rápido y económico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Precisión: </a:t>
            </a:r>
            <a:r>
              <a:rPr lang="es-ES" sz="1800" dirty="0"/>
              <a:t>Una muestra </a:t>
            </a:r>
            <a:r>
              <a:rPr lang="es-ES" sz="1800" b="1" dirty="0"/>
              <a:t>puede </a:t>
            </a:r>
            <a:r>
              <a:rPr lang="es-ES" sz="1800" dirty="0"/>
              <a:t>ser más precisa en la estimación de los valores poblacionales que un CENSO.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¿Cómo se explica esta paradoja?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Errores ajenos al muestreo: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Errores del muestreo: </a:t>
            </a:r>
          </a:p>
        </p:txBody>
      </p:sp>
    </p:spTree>
    <p:extLst>
      <p:ext uri="{BB962C8B-B14F-4D97-AF65-F5344CB8AC3E}">
        <p14:creationId xmlns:p14="http://schemas.microsoft.com/office/powerpoint/2010/main" val="48134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100737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2.3 Conceptos claves de muestreo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058C1B-F576-732E-A352-905A7F112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2" t="17778" r="13436" b="15272"/>
          <a:stretch/>
        </p:blipFill>
        <p:spPr>
          <a:xfrm>
            <a:off x="2120629" y="1874851"/>
            <a:ext cx="5179979" cy="32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9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Hay dos tipos de muestreos:</a:t>
            </a:r>
            <a:r>
              <a:rPr lang="es-ES" sz="1600" b="1" dirty="0"/>
              <a:t> probabilísticos </a:t>
            </a:r>
            <a:r>
              <a:rPr lang="es-ES" sz="1600" dirty="0"/>
              <a:t>y </a:t>
            </a:r>
            <a:r>
              <a:rPr lang="es-ES" sz="1600" b="1" dirty="0"/>
              <a:t>no probabilísticos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El fin de un muestreo probabilístico </a:t>
            </a:r>
            <a:r>
              <a:rPr lang="es-ES" sz="1600" b="1" dirty="0"/>
              <a:t>es utilizar información de una  muestra representativa </a:t>
            </a:r>
            <a:r>
              <a:rPr lang="es-ES" sz="1600" dirty="0"/>
              <a:t>para explorar, describir o explicar las propiedades  de la población origen de la muestra.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¿Cómo logramos esto?....</a:t>
            </a:r>
          </a:p>
        </p:txBody>
      </p:sp>
    </p:spTree>
    <p:extLst>
      <p:ext uri="{BB962C8B-B14F-4D97-AF65-F5344CB8AC3E}">
        <p14:creationId xmlns:p14="http://schemas.microsoft.com/office/powerpoint/2010/main" val="37151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-49435" y="112593"/>
            <a:ext cx="6002444" cy="491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300" b="1" dirty="0"/>
              <a:t>Estadística inferencial: </a:t>
            </a:r>
            <a:r>
              <a:rPr lang="es-ES" sz="2300" dirty="0"/>
              <a:t>conjunto de procedimientos estadísticos que permiten generalizar los resultados de la muestra a la población origen de la muestra.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300" b="1" dirty="0"/>
              <a:t>Estimación: </a:t>
            </a:r>
            <a:r>
              <a:rPr lang="es-ES" sz="2300" dirty="0"/>
              <a:t>procedimiento de inferencia que utiliza datos muestrales (estadísticos) para estimar un parámetro poblacional.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300" b="1" dirty="0"/>
              <a:t>Parámetro poblacional: </a:t>
            </a:r>
            <a:r>
              <a:rPr lang="es-ES" sz="2300" dirty="0"/>
              <a:t>valor desconocido de la población que es estimado por un valor conocido de la muestra.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300" b="1" dirty="0"/>
              <a:t>Estadístico</a:t>
            </a:r>
            <a:r>
              <a:rPr lang="es-ES" sz="2300" dirty="0"/>
              <a:t>: valor calculado a partir de los valores muestrales con el propósito de estimar el valor de un parámetro en la población.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B2DC41D-50BC-74A9-309D-0A5C4AD88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62" t="25021" r="3908" b="32035"/>
          <a:stretch/>
        </p:blipFill>
        <p:spPr>
          <a:xfrm>
            <a:off x="5847645" y="1305747"/>
            <a:ext cx="3292589" cy="3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1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8392562" cy="26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M</a:t>
            </a:r>
            <a:r>
              <a:rPr lang="es-ES" sz="1600" dirty="0"/>
              <a:t>uestra: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“no es cualquier parte de la población”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Metafóricamente: “es una maqueta de la población en las que están reproducidos sus atributos a una escala menor”. </a:t>
            </a:r>
          </a:p>
        </p:txBody>
      </p:sp>
    </p:spTree>
    <p:extLst>
      <p:ext uri="{BB962C8B-B14F-4D97-AF65-F5344CB8AC3E}">
        <p14:creationId xmlns:p14="http://schemas.microsoft.com/office/powerpoint/2010/main" val="128850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282102"/>
            <a:ext cx="8246331" cy="45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Representatividad: </a:t>
            </a:r>
            <a:r>
              <a:rPr lang="es-ES" sz="2000" dirty="0"/>
              <a:t>la cualidad de reproducir a escala los atributos de la población, y en consecuencia, permitir inferir a la población origen de la muestra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Sabemos que la representatividad es posible, gracias a </a:t>
            </a:r>
            <a:r>
              <a:rPr lang="es-ES" sz="2000" b="1" dirty="0"/>
              <a:t>dos leyes </a:t>
            </a:r>
            <a:r>
              <a:rPr lang="es-ES" sz="2000" dirty="0"/>
              <a:t>estadísticas esenciales: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El teorema del límite central </a:t>
            </a:r>
            <a:r>
              <a:rPr lang="es-ES" sz="2000" dirty="0"/>
              <a:t>→ La distribución de medias muestrales extraídas de forma </a:t>
            </a:r>
            <a:r>
              <a:rPr lang="es-ES" sz="3200" b="1" u="sng" dirty="0"/>
              <a:t>aleatoria</a:t>
            </a:r>
            <a:r>
              <a:rPr lang="es-ES" sz="2000" dirty="0"/>
              <a:t> de una población, se aproxima a la </a:t>
            </a:r>
            <a:r>
              <a:rPr lang="es-ES" sz="2000" b="1" dirty="0"/>
              <a:t>distribución normal </a:t>
            </a:r>
            <a:r>
              <a:rPr lang="es-ES" sz="2000" dirty="0"/>
              <a:t>a medida que </a:t>
            </a:r>
            <a:r>
              <a:rPr lang="es-ES" sz="2000" b="1" dirty="0"/>
              <a:t>aumenta el tamaño de la muestra</a:t>
            </a:r>
            <a:r>
              <a:rPr lang="es-ES" sz="20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La ley de los grandes números </a:t>
            </a:r>
            <a:r>
              <a:rPr lang="es-ES" sz="2000" dirty="0"/>
              <a:t>→ la diferencia entre el estadístico muestral y el parámetro poblacional tiende a 0 cuando el </a:t>
            </a:r>
            <a:r>
              <a:rPr lang="es-ES" sz="2000" b="1" dirty="0"/>
              <a:t>tamaño de la muestra tiende al infinito</a:t>
            </a:r>
          </a:p>
        </p:txBody>
      </p:sp>
    </p:spTree>
    <p:extLst>
      <p:ext uri="{BB962C8B-B14F-4D97-AF65-F5344CB8AC3E}">
        <p14:creationId xmlns:p14="http://schemas.microsoft.com/office/powerpoint/2010/main" val="272643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Distribución </a:t>
            </a:r>
            <a:r>
              <a:rPr lang="es-ES" sz="4400" b="1" dirty="0"/>
              <a:t>Normal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35467" y="1492120"/>
            <a:ext cx="8561377" cy="362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Saco aleatoriamente distintas muestras, gran cantidad de esas muestras se acercarán a la curva normal.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Ej.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Media de Altura </a:t>
            </a:r>
            <a:r>
              <a:rPr lang="es-ES" dirty="0"/>
              <a:t>muestra 1;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Media altura muestra 2;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Media muestra…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Media muestra 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Se organizarán en una curva normal</a:t>
            </a:r>
            <a:r>
              <a:rPr lang="es-ES" sz="1800" dirty="0"/>
              <a:t> </a:t>
            </a:r>
          </a:p>
          <a:p>
            <a:pPr marL="0" indent="0" algn="l"/>
            <a:endParaRPr lang="es-E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FC42C6-B0EE-9069-FBEA-47C70DA06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452" y="1320956"/>
            <a:ext cx="4587052" cy="38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0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54258-0716-755D-6853-6B67DAAF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8C3A0A-1D38-5949-2BCA-3CE9EBCBE8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FD369C-3954-5AC1-92EC-40B6DEEE7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8" t="5122" r="8396" b="12794"/>
          <a:stretch/>
        </p:blipFill>
        <p:spPr>
          <a:xfrm>
            <a:off x="0" y="376296"/>
            <a:ext cx="6423378" cy="42220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4FA2EF3-856B-42E8-8BA2-8E1EE7DB4AA0}"/>
              </a:ext>
            </a:extLst>
          </p:cNvPr>
          <p:cNvSpPr txBox="1"/>
          <p:nvPr/>
        </p:nvSpPr>
        <p:spPr>
          <a:xfrm>
            <a:off x="6440848" y="285985"/>
            <a:ext cx="25940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Distribución teórica de variables continuas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Es una distribución simétrica (moda, mediana y media coinciden)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Permite comparar otras distribuciones respecto a la forma de ésta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tamaran" panose="020B0604020202020204" charset="0"/>
                <a:cs typeface="Catamaran" panose="020B0604020202020204" charset="0"/>
              </a:rPr>
              <a:t>Casi todo el mundo está en el medio</a:t>
            </a:r>
          </a:p>
        </p:txBody>
      </p:sp>
    </p:spTree>
    <p:extLst>
      <p:ext uri="{BB962C8B-B14F-4D97-AF65-F5344CB8AC3E}">
        <p14:creationId xmlns:p14="http://schemas.microsoft.com/office/powerpoint/2010/main" val="29515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1FCF9-81FF-F605-1C02-DBE5219C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4E7EFE-6957-0E23-68A6-0A0D729EE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814C99-52EC-846C-0F80-7D0C0B55A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1" t="44916" r="50436" b="22576"/>
          <a:stretch/>
        </p:blipFill>
        <p:spPr>
          <a:xfrm>
            <a:off x="1477969" y="182880"/>
            <a:ext cx="6644792" cy="43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57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B287B-F36E-0DA1-2E1D-9AB75C3B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D58831-E935-658C-4A17-F21D7D2FC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52DABA-0C55-EE82-B643-7093BDF2B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8" t="4682" r="9371" b="13379"/>
          <a:stretch/>
        </p:blipFill>
        <p:spPr>
          <a:xfrm>
            <a:off x="763881" y="48917"/>
            <a:ext cx="7616237" cy="51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5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2442675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1513658" y="253317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Sintesis</a:t>
            </a:r>
            <a:endParaRPr sz="2000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3"/>
          </p:nvPr>
        </p:nvSpPr>
        <p:spPr>
          <a:xfrm>
            <a:off x="4782987" y="2344299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Muestreo</a:t>
            </a:r>
            <a:endParaRPr sz="1600" b="1"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1460806" y="4246327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sz="2000" dirty="0"/>
              <a:t>Ejercicio </a:t>
            </a:r>
            <a:r>
              <a:rPr lang="es-ES" sz="2000" b="1" dirty="0"/>
              <a:t>en clase</a:t>
            </a:r>
            <a:br>
              <a:rPr lang="es-ES" sz="2000" b="1" dirty="0"/>
            </a:br>
            <a:r>
              <a:rPr lang="es-ES" sz="2000" dirty="0"/>
              <a:t> </a:t>
            </a:r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9"/>
          </p:nvPr>
        </p:nvSpPr>
        <p:spPr>
          <a:xfrm>
            <a:off x="4729198" y="4026125"/>
            <a:ext cx="2838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Ejercicio </a:t>
            </a:r>
            <a:r>
              <a:rPr lang="en" sz="2000" b="1" dirty="0"/>
              <a:t>en casa</a:t>
            </a:r>
            <a:endParaRPr sz="2000" b="1" dirty="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 que </a:t>
            </a:r>
            <a:r>
              <a:rPr lang="en" b="1" dirty="0"/>
              <a:t>veremos</a:t>
            </a:r>
            <a:endParaRPr b="1" dirty="0"/>
          </a:p>
        </p:txBody>
      </p:sp>
      <p:sp>
        <p:nvSpPr>
          <p:cNvPr id="208" name="Google Shape;208;p32"/>
          <p:cNvSpPr/>
          <p:nvPr/>
        </p:nvSpPr>
        <p:spPr>
          <a:xfrm>
            <a:off x="5702950" y="1480750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2442675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702950" y="3114875"/>
            <a:ext cx="998400" cy="5934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4506750" y="1210600"/>
            <a:ext cx="20058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32"/>
          <p:cNvSpPr txBox="1">
            <a:spLocks noGrp="1"/>
          </p:cNvSpPr>
          <p:nvPr>
            <p:ph type="title" idx="2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4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13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Supuesto </a:t>
            </a:r>
            <a:r>
              <a:rPr lang="es-ES" sz="4400" b="1" dirty="0"/>
              <a:t>Normalidad</a:t>
            </a: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1420708"/>
            <a:ext cx="8689880" cy="394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La </a:t>
            </a:r>
            <a:r>
              <a:rPr lang="es-ES" sz="1600" b="1" dirty="0"/>
              <a:t>estadística paramétrica </a:t>
            </a:r>
            <a:r>
              <a:rPr lang="es-ES" sz="1600" dirty="0"/>
              <a:t>involucra supuestos de normalidad en la </a:t>
            </a:r>
            <a:r>
              <a:rPr lang="es-ES" sz="1600" u="sng" dirty="0"/>
              <a:t>distribución muestral </a:t>
            </a:r>
            <a:r>
              <a:rPr lang="es-ES" sz="1600" dirty="0"/>
              <a:t>de los valores de interés (</a:t>
            </a:r>
            <a:r>
              <a:rPr lang="es-ES" sz="1600" dirty="0" err="1"/>
              <a:t>ej</a:t>
            </a:r>
            <a:r>
              <a:rPr lang="es-ES" sz="1600" dirty="0"/>
              <a:t>: la media).</a:t>
            </a:r>
          </a:p>
          <a:p>
            <a:pPr marL="0" indent="0" algn="l"/>
            <a:endParaRPr lang="es-E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Esto es importante para calcular </a:t>
            </a:r>
            <a:r>
              <a:rPr lang="es-ES" sz="1600" u="sng" dirty="0"/>
              <a:t>áreas bajo la curva </a:t>
            </a:r>
            <a:r>
              <a:rPr lang="es-ES" sz="1600" dirty="0"/>
              <a:t>→ </a:t>
            </a:r>
            <a:r>
              <a:rPr lang="es-ES" sz="1600" u="sng" dirty="0"/>
              <a:t>significación estadística </a:t>
            </a:r>
            <a:r>
              <a:rPr lang="es-ES" sz="1600" dirty="0"/>
              <a:t>(probabilidad de que la relación que se encuentra en la muestra se encuentra en la población)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El supuesto de normalidad suele cumplirse cuando n&gt;30 casos, aún si la distribución de la variable de interés no es normal en la muestra o la población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5A4C63-B15C-B776-3773-B8F2B43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940" y="2013542"/>
            <a:ext cx="4767057" cy="238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8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C85B42-5FA4-F53A-9617-5BE77A0F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2" t="16388" r="8982" b="12501"/>
          <a:stretch/>
        </p:blipFill>
        <p:spPr>
          <a:xfrm>
            <a:off x="0" y="0"/>
            <a:ext cx="6863644" cy="51358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E3B2604-E7F8-F7AF-B853-5A9E3E60DC5E}"/>
              </a:ext>
            </a:extLst>
          </p:cNvPr>
          <p:cNvSpPr txBox="1"/>
          <p:nvPr/>
        </p:nvSpPr>
        <p:spPr>
          <a:xfrm>
            <a:off x="7026617" y="527187"/>
            <a:ext cx="20128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Mayores de 18: 13.562.821 (CENSO 2017)</a:t>
            </a:r>
          </a:p>
          <a:p>
            <a:endParaRPr lang="es-CL" sz="1200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1355 de</a:t>
            </a:r>
          </a:p>
          <a:p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14.000.000</a:t>
            </a:r>
          </a:p>
          <a:p>
            <a:endParaRPr lang="es-CL" sz="1200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=0,01%</a:t>
            </a:r>
          </a:p>
          <a:p>
            <a:endParaRPr lang="es-CL" sz="1200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¿Cómo es que con tan pocos casos se pueda intentar decir lo que pasa en todo Chile?</a:t>
            </a:r>
          </a:p>
          <a:p>
            <a:endParaRPr lang="es-CL" sz="1200" dirty="0"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>
              <a:buAutoNum type="alphaLcParenR"/>
            </a:pPr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Aleatorio, probabilístico</a:t>
            </a:r>
          </a:p>
          <a:p>
            <a:pPr marL="342900" indent="-342900">
              <a:buAutoNum type="alphaLcParenR"/>
            </a:pPr>
            <a:r>
              <a:rPr lang="es-CL" sz="1200" dirty="0">
                <a:latin typeface="Catamaran" panose="020B0604020202020204" charset="0"/>
                <a:cs typeface="Catamaran" panose="020B0604020202020204" charset="0"/>
              </a:rPr>
              <a:t>Error (conocido)</a:t>
            </a:r>
          </a:p>
          <a:p>
            <a:endParaRPr lang="es-CL" dirty="0"/>
          </a:p>
          <a:p>
            <a:pPr algn="ctr"/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9EE4585-1F0A-7DCB-1C4A-A57FD8D5607D}"/>
              </a:ext>
            </a:extLst>
          </p:cNvPr>
          <p:cNvCxnSpPr/>
          <p:nvPr/>
        </p:nvCxnSpPr>
        <p:spPr>
          <a:xfrm>
            <a:off x="4421481" y="2571750"/>
            <a:ext cx="13885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FE36E5E-E190-0034-6D8F-23241E520142}"/>
              </a:ext>
            </a:extLst>
          </p:cNvPr>
          <p:cNvCxnSpPr>
            <a:cxnSpLocks/>
          </p:cNvCxnSpPr>
          <p:nvPr/>
        </p:nvCxnSpPr>
        <p:spPr>
          <a:xfrm>
            <a:off x="457200" y="3758965"/>
            <a:ext cx="1934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61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—¿Qué errores se imaginan más allá del estadístico?</a:t>
            </a:r>
            <a:endParaRPr b="1"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“</a:t>
            </a:r>
            <a:r>
              <a:rPr lang="es-ES" sz="2800" dirty="0"/>
              <a:t>Sin embargo, el azar no es garantía de representatividad. Siempre hay errores asociados a la estimación</a:t>
            </a:r>
            <a:r>
              <a:rPr lang="en" sz="2800" dirty="0"/>
              <a:t>.</a:t>
            </a:r>
            <a:r>
              <a:rPr lang="en" dirty="0"/>
              <a:t>”</a:t>
            </a:r>
            <a:endParaRPr dirty="0"/>
          </a:p>
        </p:txBody>
      </p:sp>
      <p:cxnSp>
        <p:nvCxnSpPr>
          <p:cNvPr id="265" name="Google Shape;265;p36"/>
          <p:cNvCxnSpPr/>
          <p:nvPr/>
        </p:nvCxnSpPr>
        <p:spPr>
          <a:xfrm>
            <a:off x="4899050" y="3471088"/>
            <a:ext cx="1515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Tipos de </a:t>
            </a:r>
            <a:r>
              <a:rPr lang="es-ES" sz="4400" b="1" dirty="0"/>
              <a:t>Error</a:t>
            </a:r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1420708"/>
            <a:ext cx="8689880" cy="394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a. Error de muestreo </a:t>
            </a:r>
            <a:r>
              <a:rPr lang="es-ES" sz="2000" dirty="0"/>
              <a:t>→ se producen por la </a:t>
            </a:r>
            <a:r>
              <a:rPr lang="es-ES" sz="2000" b="1" dirty="0"/>
              <a:t>naturaleza de la inferencia</a:t>
            </a:r>
            <a:r>
              <a:rPr lang="es-ES" sz="2000" dirty="0"/>
              <a:t>. Es la diferencia entre el parámetro poblacional y el del estadístico muestral, al extraer una muestra aleatoria. </a:t>
            </a:r>
          </a:p>
          <a:p>
            <a:pPr marL="0" indent="0" algn="l"/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La magnitud del error de muestreo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Disminuye cuando la muestra es grande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Aumenta cuando la </a:t>
            </a:r>
            <a:r>
              <a:rPr lang="es-ES" sz="1800" b="1" u="sng" dirty="0"/>
              <a:t>dispersión</a:t>
            </a:r>
            <a:r>
              <a:rPr lang="es-ES" sz="1800" dirty="0"/>
              <a:t> de las variables sometidas a medición es grande (cuando la población es muy heterogénea).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¿Los censos tienen errores de muestreo?</a:t>
            </a:r>
          </a:p>
        </p:txBody>
      </p:sp>
    </p:spTree>
    <p:extLst>
      <p:ext uri="{BB962C8B-B14F-4D97-AF65-F5344CB8AC3E}">
        <p14:creationId xmlns:p14="http://schemas.microsoft.com/office/powerpoint/2010/main" val="3587217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844239"/>
            <a:ext cx="8689880" cy="394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b. Errores ajenos al muestreo (errores sistemáticos) </a:t>
            </a:r>
            <a:r>
              <a:rPr lang="es-ES" sz="2000" dirty="0"/>
              <a:t>→ se originan en el  conjunto de operaciones que se realizan en el </a:t>
            </a:r>
            <a:r>
              <a:rPr lang="es-ES" sz="2000" u="sng" dirty="0"/>
              <a:t>proceso de recogida y almacenamiento de información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Errores por no observación: </a:t>
            </a:r>
            <a:r>
              <a:rPr lang="es-ES" sz="1800" dirty="0"/>
              <a:t>observación incompleta de las unidades que componen la población objetivo.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Errores de medición: </a:t>
            </a:r>
            <a:r>
              <a:rPr lang="es-ES" sz="1800" dirty="0"/>
              <a:t>pueden haber ‘errores de operacionalización’ y puede  haber ‘efecto entrevistador’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Los censos tienen más errores ajenos al muestreo que una muestra….</a:t>
            </a:r>
            <a:endParaRPr lang="es-ES" sz="2000" i="1" dirty="0"/>
          </a:p>
        </p:txBody>
      </p:sp>
    </p:spTree>
    <p:extLst>
      <p:ext uri="{BB962C8B-B14F-4D97-AF65-F5344CB8AC3E}">
        <p14:creationId xmlns:p14="http://schemas.microsoft.com/office/powerpoint/2010/main" val="3055999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844239"/>
            <a:ext cx="8689880" cy="394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i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90CD3A-1B3D-0780-B97F-A09AE906D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" y="909624"/>
            <a:ext cx="8058686" cy="39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18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418844"/>
            <a:ext cx="8689880" cy="394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s-ES" sz="3600" i="1" dirty="0"/>
              <a:t>Ahora podemos entender la </a:t>
            </a:r>
            <a:r>
              <a:rPr lang="es-ES" sz="3600" b="1" i="1" dirty="0"/>
              <a:t>paradoja</a:t>
            </a:r>
            <a:r>
              <a:rPr lang="es-ES" sz="3600" i="1" dirty="0"/>
              <a:t>… ¿por qué una muestra puede ser más precisa que un censo?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La experiencia enseña que los </a:t>
            </a:r>
            <a:r>
              <a:rPr lang="es-ES" sz="2000" u="sng" dirty="0"/>
              <a:t>errores de muestreo </a:t>
            </a:r>
            <a:r>
              <a:rPr lang="es-ES" sz="2000" dirty="0"/>
              <a:t>son menores a los </a:t>
            </a:r>
            <a:r>
              <a:rPr lang="es-ES" sz="2000" u="sng" dirty="0"/>
              <a:t>errores ajenos al muestreo.</a:t>
            </a:r>
          </a:p>
          <a:p>
            <a:pPr marL="0" indent="0" algn="l"/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Se ha probado que una muestra bien diseñada permite estimar el parámetro poblacional con un error asociado menor que el producido en un censo.</a:t>
            </a:r>
          </a:p>
        </p:txBody>
      </p:sp>
    </p:spTree>
    <p:extLst>
      <p:ext uri="{BB962C8B-B14F-4D97-AF65-F5344CB8AC3E}">
        <p14:creationId xmlns:p14="http://schemas.microsoft.com/office/powerpoint/2010/main" val="2082404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2.4 Cómo se </a:t>
            </a:r>
            <a:r>
              <a:rPr lang="es-ES" sz="4400" b="1" dirty="0"/>
              <a:t>diseña</a:t>
            </a:r>
            <a:r>
              <a:rPr lang="es-ES" sz="4400" dirty="0"/>
              <a:t> una muestra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Primer paso: definición del </a:t>
            </a:r>
            <a:r>
              <a:rPr lang="es-ES" sz="2400" b="1" dirty="0"/>
              <a:t>marco muestral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100" dirty="0"/>
              <a:t>El ‘marco muestral’ son los</a:t>
            </a:r>
            <a:r>
              <a:rPr lang="es-ES" sz="1100" u="sng" dirty="0"/>
              <a:t> insumos </a:t>
            </a:r>
            <a:r>
              <a:rPr lang="es-ES" sz="1100" dirty="0"/>
              <a:t>utilizados para identificar cada una de las </a:t>
            </a:r>
            <a:r>
              <a:rPr lang="es-ES" sz="1200" dirty="0"/>
              <a:t>unidades de muestreo.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Permite enumerar las unidades de muestreo para su posterior selección.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Suelen ser: listados de individuos (clientes, etc.); listados de manzanas, distritos, mapas y planos.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En lo posible, se busca que el marco: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100" dirty="0"/>
              <a:t>Sea completo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Esté actualizado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No debe incluir unidades que no correspondan a la población que se analiza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Debe contener información suplementaria que ayude a localizar a las unidades seleccionadas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Debe ser fácil de utilizar</a:t>
            </a:r>
          </a:p>
        </p:txBody>
      </p:sp>
    </p:spTree>
    <p:extLst>
      <p:ext uri="{BB962C8B-B14F-4D97-AF65-F5344CB8AC3E}">
        <p14:creationId xmlns:p14="http://schemas.microsoft.com/office/powerpoint/2010/main" val="1891634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16CA4-8A9D-6722-C445-963073CD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DF3D0D-41D7-2355-EE7A-7700EA2994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03826D-CA3F-99DE-423E-981299C40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83" r="65802" b="8696"/>
          <a:stretch/>
        </p:blipFill>
        <p:spPr>
          <a:xfrm>
            <a:off x="1539027" y="-33205"/>
            <a:ext cx="3788251" cy="51489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5BC9CE-E9BA-A70A-5915-9EB3202B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28" r="65802" b="8697"/>
          <a:stretch/>
        </p:blipFill>
        <p:spPr>
          <a:xfrm>
            <a:off x="5327303" y="-33205"/>
            <a:ext cx="3816697" cy="51767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87083D6-607D-42B0-F8A3-01597829A49D}"/>
              </a:ext>
            </a:extLst>
          </p:cNvPr>
          <p:cNvSpPr txBox="1"/>
          <p:nvPr/>
        </p:nvSpPr>
        <p:spPr>
          <a:xfrm>
            <a:off x="0" y="1226726"/>
            <a:ext cx="1539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Listado de estudiantes de Antropología Universidad Alberto Hurtado: 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209 personas</a:t>
            </a:r>
          </a:p>
        </p:txBody>
      </p:sp>
    </p:spTree>
    <p:extLst>
      <p:ext uri="{BB962C8B-B14F-4D97-AF65-F5344CB8AC3E}">
        <p14:creationId xmlns:p14="http://schemas.microsoft.com/office/powerpoint/2010/main" val="1867867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4"/>
          <p:cNvCxnSpPr>
            <a:cxnSpLocks/>
          </p:cNvCxnSpPr>
          <p:nvPr/>
        </p:nvCxnSpPr>
        <p:spPr>
          <a:xfrm>
            <a:off x="4217108" y="1284539"/>
            <a:ext cx="331324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0" y="285985"/>
            <a:ext cx="9064978" cy="368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El marco muestral es </a:t>
            </a:r>
            <a:r>
              <a:rPr lang="es-ES" sz="2000" b="1" dirty="0"/>
              <a:t>CLAVE</a:t>
            </a:r>
            <a:r>
              <a:rPr lang="es-ES" sz="2000" dirty="0"/>
              <a:t>: </a:t>
            </a:r>
            <a:r>
              <a:rPr lang="es-ES" sz="2000" u="sng" dirty="0"/>
              <a:t>la muestra recogida sólo podrá considerarse representativa de la población que está comprendida en el marco muestra</a:t>
            </a:r>
            <a:r>
              <a:rPr lang="es-ES" sz="2000" dirty="0"/>
              <a:t>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Definimos entonces: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b="1" dirty="0"/>
              <a:t>Población/Universo: </a:t>
            </a:r>
            <a:r>
              <a:rPr lang="es-ES" sz="1800" dirty="0"/>
              <a:t>agregado de elementos respecto del cual se recaba  </a:t>
            </a:r>
            <a:r>
              <a:rPr lang="es-ES" sz="2000" dirty="0"/>
              <a:t>información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Población objetivo: </a:t>
            </a:r>
            <a:r>
              <a:rPr lang="es-ES" sz="2000" dirty="0"/>
              <a:t>es una parte de la población, excluye elementos de </a:t>
            </a:r>
            <a:r>
              <a:rPr lang="es-ES" sz="2000" u="sng" dirty="0"/>
              <a:t>difícil acceso </a:t>
            </a:r>
            <a:r>
              <a:rPr lang="es-ES" sz="2000" dirty="0"/>
              <a:t>o que son muy </a:t>
            </a:r>
            <a:r>
              <a:rPr lang="es-ES" sz="2000" u="sng" dirty="0"/>
              <a:t>caros de encuestar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Población marco: </a:t>
            </a:r>
            <a:r>
              <a:rPr lang="es-ES" sz="2000" dirty="0"/>
              <a:t>es una parte de la población objetivo; se excluyen los </a:t>
            </a:r>
            <a:r>
              <a:rPr lang="es-ES" sz="2000" u="sng" dirty="0"/>
              <a:t>elementos que no son encuestados </a:t>
            </a:r>
            <a:r>
              <a:rPr lang="es-ES" sz="2000" dirty="0"/>
              <a:t>por marco insuficiente o falta de cobertura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Población de encuesta: </a:t>
            </a:r>
            <a:r>
              <a:rPr lang="es-ES" sz="2000" dirty="0"/>
              <a:t>es una parte de la población marco; se excluyen los </a:t>
            </a:r>
            <a:r>
              <a:rPr lang="es-ES" sz="2000" u="sng" dirty="0"/>
              <a:t>distintos tipos de no respuesta </a:t>
            </a:r>
            <a:endParaRPr lang="es-ES" sz="2000" i="1" u="sng" dirty="0"/>
          </a:p>
        </p:txBody>
      </p:sp>
    </p:spTree>
    <p:extLst>
      <p:ext uri="{BB962C8B-B14F-4D97-AF65-F5344CB8AC3E}">
        <p14:creationId xmlns:p14="http://schemas.microsoft.com/office/powerpoint/2010/main" val="339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391900" y="2618576"/>
            <a:ext cx="4360200" cy="132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Sintesis de una investigación por encuesta</a:t>
            </a:r>
            <a:endParaRPr sz="3600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040750" y="330362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00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C85B42-5FA4-F53A-9617-5BE77A0F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2" t="16388" r="8982" b="28699"/>
          <a:stretch/>
        </p:blipFill>
        <p:spPr>
          <a:xfrm>
            <a:off x="0" y="0"/>
            <a:ext cx="6863644" cy="3965928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9EE4585-1F0A-7DCB-1C4A-A57FD8D5607D}"/>
              </a:ext>
            </a:extLst>
          </p:cNvPr>
          <p:cNvCxnSpPr>
            <a:cxnSpLocks/>
          </p:cNvCxnSpPr>
          <p:nvPr/>
        </p:nvCxnSpPr>
        <p:spPr>
          <a:xfrm>
            <a:off x="4805303" y="1021409"/>
            <a:ext cx="12643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841FA70-7DBC-10B1-EBE2-2E088C112F8A}"/>
              </a:ext>
            </a:extLst>
          </p:cNvPr>
          <p:cNvCxnSpPr>
            <a:cxnSpLocks/>
          </p:cNvCxnSpPr>
          <p:nvPr/>
        </p:nvCxnSpPr>
        <p:spPr>
          <a:xfrm>
            <a:off x="336785" y="1177572"/>
            <a:ext cx="2225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79CD645-6A45-35AC-1CCE-511F3EEC6A69}"/>
              </a:ext>
            </a:extLst>
          </p:cNvPr>
          <p:cNvCxnSpPr>
            <a:cxnSpLocks/>
          </p:cNvCxnSpPr>
          <p:nvPr/>
        </p:nvCxnSpPr>
        <p:spPr>
          <a:xfrm>
            <a:off x="2464741" y="1694980"/>
            <a:ext cx="14035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A60C4CD-DAAC-87AB-7FF3-E107BFB73C00}"/>
              </a:ext>
            </a:extLst>
          </p:cNvPr>
          <p:cNvCxnSpPr>
            <a:cxnSpLocks/>
          </p:cNvCxnSpPr>
          <p:nvPr/>
        </p:nvCxnSpPr>
        <p:spPr>
          <a:xfrm>
            <a:off x="1093141" y="994833"/>
            <a:ext cx="16876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F328709-D037-1091-1BD9-A81520C7EAD4}"/>
              </a:ext>
            </a:extLst>
          </p:cNvPr>
          <p:cNvCxnSpPr>
            <a:cxnSpLocks/>
          </p:cNvCxnSpPr>
          <p:nvPr/>
        </p:nvCxnSpPr>
        <p:spPr>
          <a:xfrm>
            <a:off x="1948274" y="3073870"/>
            <a:ext cx="2944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23B8A9C-CE7D-5A34-51B8-B5DD979FF48F}"/>
              </a:ext>
            </a:extLst>
          </p:cNvPr>
          <p:cNvSpPr txBox="1"/>
          <p:nvPr/>
        </p:nvSpPr>
        <p:spPr>
          <a:xfrm>
            <a:off x="26341" y="4007556"/>
            <a:ext cx="92725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• </a:t>
            </a: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Población/Universo: total: Población con derecho a voto (18 años o más)</a:t>
            </a:r>
          </a:p>
          <a:p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• Población objetivo: Población – Población difícil acceso o muy cara (- Isla de Pascua, Juan Fernández y la Antártica)</a:t>
            </a:r>
          </a:p>
          <a:p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• Población marco: Población objetivo – la que no está en el marco o falta de cobertura: considerando la construcción de un marco muestral</a:t>
            </a:r>
          </a:p>
          <a:p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• Población encuesta: Población marco – población que no responde:  menos quienes no responden (¿tienen alguna particularidad o se distribuyen de forma aleatoria?)</a:t>
            </a:r>
          </a:p>
        </p:txBody>
      </p:sp>
    </p:spTree>
    <p:extLst>
      <p:ext uri="{BB962C8B-B14F-4D97-AF65-F5344CB8AC3E}">
        <p14:creationId xmlns:p14="http://schemas.microsoft.com/office/powerpoint/2010/main" val="1343747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69316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¿Cómo se calcula el </a:t>
            </a:r>
            <a:r>
              <a:rPr lang="es-ES" sz="2800" b="1" dirty="0"/>
              <a:t>tamaño de la muestra</a:t>
            </a:r>
            <a:r>
              <a:rPr lang="es-ES" sz="2800" dirty="0"/>
              <a:t>?</a:t>
            </a:r>
            <a:endParaRPr sz="2800" dirty="0"/>
          </a:p>
        </p:txBody>
      </p:sp>
      <p:cxnSp>
        <p:nvCxnSpPr>
          <p:cNvPr id="231" name="Google Shape;231;p34"/>
          <p:cNvCxnSpPr>
            <a:cxnSpLocks/>
          </p:cNvCxnSpPr>
          <p:nvPr/>
        </p:nvCxnSpPr>
        <p:spPr>
          <a:xfrm>
            <a:off x="4416448" y="1362734"/>
            <a:ext cx="206386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13D94D6-6A50-C5CF-71B9-FA607157E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5" t="29140" r="7952" b="21855"/>
          <a:stretch/>
        </p:blipFill>
        <p:spPr>
          <a:xfrm>
            <a:off x="258417" y="1403404"/>
            <a:ext cx="8490802" cy="34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83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Algunos </a:t>
            </a:r>
            <a:r>
              <a:rPr lang="es-ES" sz="4400" b="1" dirty="0"/>
              <a:t>conceptos claves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Intervalo de Confianza (IC): </a:t>
            </a:r>
            <a:r>
              <a:rPr lang="es-ES" sz="2000" dirty="0"/>
              <a:t>Rango de valores que tiene una cierta probabilidad conocida de contener el verdadero  valor del parámetro de la población (</a:t>
            </a:r>
            <a:r>
              <a:rPr lang="es-ES" sz="2000" dirty="0" err="1"/>
              <a:t>ej</a:t>
            </a:r>
            <a:r>
              <a:rPr lang="es-ES" sz="2000" dirty="0"/>
              <a:t>: {5,6; 6,7} o {35%; 52%}): valor se mueve entre X e 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Nivel de Confianza: </a:t>
            </a:r>
            <a:r>
              <a:rPr lang="es-ES" sz="2000" dirty="0"/>
              <a:t>Es la probabilidad 1- α, que es la proporción de veces que el intervalo de confianza realmente contiene el parámetro de población. Lo elige el/la investigador/a, generalmente 90%, 95% o 99%: con cuánta confianza mi muestra está en el IC?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El error máximo de estimación: </a:t>
            </a:r>
            <a:r>
              <a:rPr lang="es-ES" sz="2000" dirty="0"/>
              <a:t>Nos indica el mayor error que podemos cometer por predecir la proporción  poblacional con una proporción muestral (</a:t>
            </a:r>
            <a:r>
              <a:rPr lang="es-ES" sz="2000" dirty="0" err="1"/>
              <a:t>ej</a:t>
            </a:r>
            <a:r>
              <a:rPr lang="es-ES" sz="2000" dirty="0"/>
              <a:t>: 2%): cuánto error estoy dispuesto admitir?</a:t>
            </a:r>
          </a:p>
        </p:txBody>
      </p:sp>
    </p:spTree>
    <p:extLst>
      <p:ext uri="{BB962C8B-B14F-4D97-AF65-F5344CB8AC3E}">
        <p14:creationId xmlns:p14="http://schemas.microsoft.com/office/powerpoint/2010/main" val="3168868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C85B42-5FA4-F53A-9617-5BE77A0F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2" t="16388" r="8982" b="28699"/>
          <a:stretch/>
        </p:blipFill>
        <p:spPr>
          <a:xfrm>
            <a:off x="0" y="0"/>
            <a:ext cx="6863644" cy="3965928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F328709-D037-1091-1BD9-A81520C7EAD4}"/>
              </a:ext>
            </a:extLst>
          </p:cNvPr>
          <p:cNvCxnSpPr>
            <a:cxnSpLocks/>
          </p:cNvCxnSpPr>
          <p:nvPr/>
        </p:nvCxnSpPr>
        <p:spPr>
          <a:xfrm>
            <a:off x="495770" y="3747440"/>
            <a:ext cx="196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23B8A9C-CE7D-5A34-51B8-B5DD979FF48F}"/>
              </a:ext>
            </a:extLst>
          </p:cNvPr>
          <p:cNvSpPr txBox="1"/>
          <p:nvPr/>
        </p:nvSpPr>
        <p:spPr>
          <a:xfrm>
            <a:off x="26341" y="4007556"/>
            <a:ext cx="92725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lphaLcParenR"/>
            </a:pP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Nivel de confianza de 95%</a:t>
            </a:r>
          </a:p>
          <a:p>
            <a:pPr marL="228600" indent="-228600">
              <a:buAutoNum type="alphaLcParenR"/>
            </a:pP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Error de estimación +- 2,9%</a:t>
            </a:r>
          </a:p>
          <a:p>
            <a:pPr marL="228600" indent="-228600">
              <a:buAutoNum type="alphaLcParenR"/>
            </a:pP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Varianza máxima: 0,5</a:t>
            </a:r>
          </a:p>
          <a:p>
            <a:pPr marL="228600" indent="-228600">
              <a:buAutoNum type="alphaLcParenR"/>
            </a:pPr>
            <a:r>
              <a:rPr lang="es-ES" sz="1200" dirty="0">
                <a:latin typeface="Catamaran" panose="020B0604020202020204" charset="0"/>
                <a:cs typeface="Catamaran" panose="020B0604020202020204" charset="0"/>
              </a:rPr>
              <a:t>Efecto diseño: 1,2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3C73015-E8F0-5D46-60FC-11A921BAD001}"/>
              </a:ext>
            </a:extLst>
          </p:cNvPr>
          <p:cNvCxnSpPr>
            <a:cxnSpLocks/>
          </p:cNvCxnSpPr>
          <p:nvPr/>
        </p:nvCxnSpPr>
        <p:spPr>
          <a:xfrm>
            <a:off x="2571044" y="3747440"/>
            <a:ext cx="1639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1CEF0E6-9789-991A-F8EE-5847A0A0455E}"/>
              </a:ext>
            </a:extLst>
          </p:cNvPr>
          <p:cNvCxnSpPr>
            <a:cxnSpLocks/>
          </p:cNvCxnSpPr>
          <p:nvPr/>
        </p:nvCxnSpPr>
        <p:spPr>
          <a:xfrm>
            <a:off x="4333992" y="3747440"/>
            <a:ext cx="14346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9DB5972-98D8-6E3D-53CB-F7BD43CC74C7}"/>
              </a:ext>
            </a:extLst>
          </p:cNvPr>
          <p:cNvCxnSpPr>
            <a:cxnSpLocks/>
          </p:cNvCxnSpPr>
          <p:nvPr/>
        </p:nvCxnSpPr>
        <p:spPr>
          <a:xfrm>
            <a:off x="531518" y="3911128"/>
            <a:ext cx="14346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012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¿Cuántos </a:t>
            </a:r>
            <a:r>
              <a:rPr lang="es-ES" sz="3600" b="1" dirty="0"/>
              <a:t>casos</a:t>
            </a:r>
            <a:r>
              <a:rPr lang="es-ES" sz="3600" dirty="0"/>
              <a:t> son necesarios?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642228" y="2171438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2955" y="1211601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/>
              <a:t>Cálculo del tamaño de la muestra mediante MAS (muestreo aleatorio simple)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La fórmula incorpora el tamaño de la población, la varianza, el error máximo de estimación y el nivel de confianza deseado…..</a:t>
            </a:r>
          </a:p>
        </p:txBody>
      </p:sp>
    </p:spTree>
    <p:extLst>
      <p:ext uri="{BB962C8B-B14F-4D97-AF65-F5344CB8AC3E}">
        <p14:creationId xmlns:p14="http://schemas.microsoft.com/office/powerpoint/2010/main" val="84633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>
            <a:extLst>
              <a:ext uri="{FF2B5EF4-FFF2-40B4-BE49-F238E27FC236}">
                <a16:creationId xmlns:a16="http://schemas.microsoft.com/office/drawing/2014/main" id="{59158EFD-D1E7-6F9B-3ABF-32E2CEF70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50" y="3338733"/>
            <a:ext cx="1923036" cy="3992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" altLang="es-CL" sz="1350" dirty="0">
                <a:latin typeface="Catamaran" panose="020B0604020202020204" charset="0"/>
                <a:cs typeface="Catamaran" panose="020B0604020202020204" charset="0"/>
              </a:rPr>
              <a:t>N: Tamaño de población</a:t>
            </a:r>
          </a:p>
        </p:txBody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B75093F5-0C83-7513-CD93-03B891F1E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551" y="883120"/>
            <a:ext cx="18473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CL" sz="1050"/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34316684-2EC1-A7DB-80BD-FBEB79BA8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93" y="4279852"/>
            <a:ext cx="1243013" cy="65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s-ES" altLang="es-CL" sz="1050" dirty="0">
                <a:solidFill>
                  <a:srgbClr val="FF0000"/>
                </a:solidFill>
                <a:latin typeface="Catamaran" panose="020B0604020202020204" charset="0"/>
                <a:cs typeface="Catamaran" panose="020B0604020202020204" charset="0"/>
              </a:rPr>
              <a:t>e: Error máximo admisible </a:t>
            </a:r>
          </a:p>
          <a:p>
            <a:pPr>
              <a:spcBef>
                <a:spcPct val="50000"/>
              </a:spcBef>
            </a:pPr>
            <a:r>
              <a:rPr lang="es-ES" altLang="es-CL" sz="1050" dirty="0">
                <a:solidFill>
                  <a:srgbClr val="FF0000"/>
                </a:solidFill>
                <a:latin typeface="Catamaran" panose="020B0604020202020204" charset="0"/>
                <a:cs typeface="Catamaran" panose="020B0604020202020204" charset="0"/>
              </a:rPr>
              <a:t>(mitad de IC)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EAE7E1FC-CCBA-155B-AC5E-0AB354493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467" y="4214214"/>
            <a:ext cx="162044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s-ES" altLang="es-CL" sz="1050" dirty="0">
                <a:solidFill>
                  <a:schemeClr val="bg1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z: Coeficiente de confianza (asociado a NC, áreas bajo la curva normal)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9E95CC12-A09E-ACD7-D0BC-85B1FE642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467" y="3484056"/>
            <a:ext cx="162044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s-ES" altLang="es-CL" sz="1050" dirty="0">
                <a:solidFill>
                  <a:schemeClr val="tx2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PQ: Variación poblacional (0,5 * 0,5; máxima)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027089E4-8939-2AF2-8336-08751093A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56" y="615803"/>
            <a:ext cx="78447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s-ES" altLang="es-CL" sz="1800" dirty="0">
                <a:latin typeface="Catamaran" panose="020B0604020202020204" charset="0"/>
                <a:cs typeface="Catamaran" panose="020B0604020202020204" charset="0"/>
              </a:rPr>
              <a:t>Tamaño de muestra de proporciones en MAS</a:t>
            </a:r>
          </a:p>
        </p:txBody>
      </p:sp>
      <p:sp>
        <p:nvSpPr>
          <p:cNvPr id="28683" name="Rectangle 11">
            <a:extLst>
              <a:ext uri="{FF2B5EF4-FFF2-40B4-BE49-F238E27FC236}">
                <a16:creationId xmlns:a16="http://schemas.microsoft.com/office/drawing/2014/main" id="{7666DA7D-07F8-17E5-4F98-6483A4CBF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283" y="1689173"/>
            <a:ext cx="18473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CL" sz="105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931332-D4A4-B08C-BFE9-113F879C7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2" t="28404" r="23104" b="50802"/>
          <a:stretch/>
        </p:blipFill>
        <p:spPr>
          <a:xfrm>
            <a:off x="3784496" y="3435286"/>
            <a:ext cx="5169425" cy="13793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B977EB3-98FE-AFF5-000C-08A2DDC59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2" t="33675" r="46710" b="55670"/>
          <a:stretch/>
        </p:blipFill>
        <p:spPr>
          <a:xfrm>
            <a:off x="3784496" y="1575523"/>
            <a:ext cx="3292330" cy="12213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C06211-467E-CBC9-C56F-543314C44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95" t="38386" r="47928" b="45288"/>
          <a:stretch/>
        </p:blipFill>
        <p:spPr>
          <a:xfrm>
            <a:off x="290293" y="1575523"/>
            <a:ext cx="3251607" cy="122133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8F2D5A-63FE-41FC-3DBF-A22CBE73D1C6}"/>
              </a:ext>
            </a:extLst>
          </p:cNvPr>
          <p:cNvSpPr txBox="1"/>
          <p:nvPr/>
        </p:nvSpPr>
        <p:spPr>
          <a:xfrm>
            <a:off x="7158445" y="1554326"/>
            <a:ext cx="1795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Población/Universo mayor a 10.000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F2F7C-A882-17FF-9495-EF08700FE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77245F-429D-715F-D3D6-F0806F739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F6DA4A-B36C-BB09-E581-A22B701A6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7" t="32290" r="22475" b="39991"/>
          <a:stretch/>
        </p:blipFill>
        <p:spPr>
          <a:xfrm>
            <a:off x="529977" y="182880"/>
            <a:ext cx="7150981" cy="456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56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24155-0C90-6E8B-BA9D-69549626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44268F-44B6-F2BA-4F75-AD928C66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CF0B6F-5B21-D13A-7BED-5B6C2199D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9" t="29097" r="30215" b="11692"/>
          <a:stretch/>
        </p:blipFill>
        <p:spPr>
          <a:xfrm>
            <a:off x="1720565" y="0"/>
            <a:ext cx="5210214" cy="50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35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5ACA3-418D-86FE-40CF-DBEAB627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Ejercicio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6AE342-08C5-AED2-C4BE-21B63754E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82" t="25847" r="40543" b="20497"/>
          <a:stretch/>
        </p:blipFill>
        <p:spPr>
          <a:xfrm>
            <a:off x="302312" y="1108477"/>
            <a:ext cx="4603634" cy="332169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0192FA-0C12-53B2-0895-F5740C2308E0}"/>
              </a:ext>
            </a:extLst>
          </p:cNvPr>
          <p:cNvSpPr txBox="1"/>
          <p:nvPr/>
        </p:nvSpPr>
        <p:spPr>
          <a:xfrm>
            <a:off x="5072122" y="1268016"/>
            <a:ext cx="33963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Considerando muestras infinitas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>
              <a:buAutoNum type="alphaLcParenR"/>
            </a:pPr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¿Cuántos casos se necesitan para una muestra aleatoria simple con un error de 5% y un nivel de confianza de 90% y una varianza máxima?</a:t>
            </a:r>
          </a:p>
          <a:p>
            <a:pPr marL="342900" indent="-342900">
              <a:buAutoNum type="alphaLcParenR"/>
            </a:pPr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pPr marL="342900" indent="-342900">
              <a:buAutoNum type="alphaLcParenR"/>
            </a:pPr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¿Cuántos casos se necesitan para una muestra aleatoria simple con un error de 2% y un nivel de confianza de 95% y una varianza máxima?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089991-6C6F-6970-F4D8-4AE39134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36" y="4045753"/>
            <a:ext cx="4198963" cy="111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03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Tipos de </a:t>
            </a:r>
            <a:r>
              <a:rPr lang="es-ES" sz="4400" b="1" dirty="0"/>
              <a:t>muestreos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7" y="1109197"/>
            <a:ext cx="8861729" cy="3822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l"/>
            <a:r>
              <a:rPr lang="es-ES" sz="2000" b="1" dirty="0"/>
              <a:t>Muestreo Probabilístico</a:t>
            </a:r>
          </a:p>
          <a:p>
            <a:pPr marL="0" indent="0" algn="l"/>
            <a:endParaRPr lang="es-ES" sz="2000" dirty="0"/>
          </a:p>
          <a:p>
            <a:pPr marL="0" indent="0" algn="l"/>
            <a:r>
              <a:rPr lang="es-ES" dirty="0"/>
              <a:t>• Todos los elementos de la población tienen una probabilidad conocida y distinta de 0 de pertenecer a la muestra.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Se sustenta en el principio de selección aleatoria. 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Permite la inferencia 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Es más caro y más complejo, pero más </a:t>
            </a:r>
          </a:p>
          <a:p>
            <a:pPr marL="0" indent="0" algn="l"/>
            <a:r>
              <a:rPr lang="es-ES" dirty="0"/>
              <a:t>Preciso</a:t>
            </a:r>
          </a:p>
          <a:p>
            <a:pPr marL="0" indent="0" algn="l"/>
            <a:endParaRPr lang="es-ES" dirty="0"/>
          </a:p>
          <a:p>
            <a:pPr marL="0" indent="0" algn="l"/>
            <a:endParaRPr lang="es-ES" dirty="0"/>
          </a:p>
          <a:p>
            <a:pPr marL="0" indent="0" algn="l"/>
            <a:r>
              <a:rPr lang="es-ES" sz="2000" b="1" dirty="0"/>
              <a:t>Muestreo No Probabilístico</a:t>
            </a:r>
          </a:p>
          <a:p>
            <a:pPr marL="0" indent="0" algn="l"/>
            <a:endParaRPr lang="es-ES" sz="1800" dirty="0"/>
          </a:p>
          <a:p>
            <a:pPr marL="0" indent="0" algn="l"/>
            <a:r>
              <a:rPr lang="es-ES" dirty="0"/>
              <a:t>• Hay una desigual probabilidad de las unidades de la población de formar parte en la muestra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No prioriza la aleatorización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Se usa por conveniencia (tiempo, recursos) o cuando la inferencia no es lo central</a:t>
            </a:r>
          </a:p>
          <a:p>
            <a:pPr marL="0" indent="0" algn="l"/>
            <a:endParaRPr lang="es-ES" dirty="0"/>
          </a:p>
          <a:p>
            <a:pPr marL="0" indent="0" algn="l"/>
            <a:r>
              <a:rPr lang="es-ES" dirty="0"/>
              <a:t>• Es más barato y simple, pero menos preciso</a:t>
            </a:r>
          </a:p>
        </p:txBody>
      </p:sp>
    </p:spTree>
    <p:extLst>
      <p:ext uri="{BB962C8B-B14F-4D97-AF65-F5344CB8AC3E}">
        <p14:creationId xmlns:p14="http://schemas.microsoft.com/office/powerpoint/2010/main" val="131493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F25082-880C-1A16-09D6-6F755EA8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41" y="139235"/>
            <a:ext cx="6992718" cy="48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96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Muestreos </a:t>
            </a:r>
            <a:r>
              <a:rPr lang="es-ES" sz="4400" b="1" dirty="0"/>
              <a:t>Probabilísticos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793982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Aleatorio </a:t>
            </a:r>
            <a:r>
              <a:rPr lang="es-ES" sz="4000" b="1" dirty="0"/>
              <a:t>Simple</a:t>
            </a:r>
            <a:r>
              <a:rPr lang="es-ES" sz="4000" dirty="0"/>
              <a:t> (MAS)</a:t>
            </a:r>
            <a:endParaRPr lang="es-ES" sz="40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51684" y="1109198"/>
            <a:ext cx="4138653" cy="403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La selección se realiza de un listado de la población, asignándole </a:t>
            </a:r>
            <a:r>
              <a:rPr lang="es-ES" b="1" dirty="0"/>
              <a:t>igual probabilidad a cada elemento</a:t>
            </a:r>
            <a:r>
              <a:rPr lang="es-ES" dirty="0"/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Se caracteriza por: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Cada unidad tiene una </a:t>
            </a:r>
            <a:r>
              <a:rPr lang="es-ES" sz="1600" b="1" dirty="0"/>
              <a:t>probabilidad igual </a:t>
            </a:r>
            <a:r>
              <a:rPr lang="es-ES" sz="1600" dirty="0"/>
              <a:t>de participar en la selección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La </a:t>
            </a:r>
            <a:r>
              <a:rPr lang="es-ES" sz="1600" b="1" dirty="0"/>
              <a:t>selección es totalmente aleatoria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dirty="0"/>
              <a:t>Todas las posibles </a:t>
            </a:r>
            <a:r>
              <a:rPr lang="es-ES" sz="1600" b="1" dirty="0"/>
              <a:t>muestras </a:t>
            </a:r>
            <a:r>
              <a:rPr lang="es-ES" sz="1600" dirty="0"/>
              <a:t>tienen igual probabilidad de ser elegidas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A7CC55-22B0-D411-A28B-D04D5858A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322" y="1431235"/>
            <a:ext cx="4896677" cy="29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37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Selección </a:t>
            </a:r>
            <a:r>
              <a:rPr lang="es-ES" sz="4400" b="1" dirty="0"/>
              <a:t>Aleatoria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82880" y="1109197"/>
            <a:ext cx="8466256" cy="282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Por lo general la selección aleatoria se hace </a:t>
            </a:r>
            <a:r>
              <a:rPr lang="es-ES" sz="2000" b="1" dirty="0"/>
              <a:t>computacionalmente</a:t>
            </a:r>
            <a:r>
              <a:rPr lang="es-ES" sz="2000" dirty="0"/>
              <a:t>. También existen tablas de números aleatorios.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Como el </a:t>
            </a:r>
            <a:r>
              <a:rPr lang="es-ES" sz="2000" b="1" dirty="0"/>
              <a:t>MAS exige un listado exhaustivo</a:t>
            </a:r>
            <a:r>
              <a:rPr lang="es-ES" sz="2000" dirty="0"/>
              <a:t>, es imposible utilizarlo en poblaciones de magnitud elevada. Por ejemplo, es imposible hacer un MAS en todo Chile.</a:t>
            </a:r>
          </a:p>
        </p:txBody>
      </p:sp>
    </p:spTree>
    <p:extLst>
      <p:ext uri="{BB962C8B-B14F-4D97-AF65-F5344CB8AC3E}">
        <p14:creationId xmlns:p14="http://schemas.microsoft.com/office/powerpoint/2010/main" val="227871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16CA4-8A9D-6722-C445-963073CD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DF3D0D-41D7-2355-EE7A-7700EA2994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03826D-CA3F-99DE-423E-981299C40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83" r="65802" b="8696"/>
          <a:stretch/>
        </p:blipFill>
        <p:spPr>
          <a:xfrm>
            <a:off x="1539027" y="-33205"/>
            <a:ext cx="3788251" cy="51489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5BC9CE-E9BA-A70A-5915-9EB3202B1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28" r="65802" b="8697"/>
          <a:stretch/>
        </p:blipFill>
        <p:spPr>
          <a:xfrm>
            <a:off x="5327303" y="-33205"/>
            <a:ext cx="3816697" cy="51767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87083D6-607D-42B0-F8A3-01597829A49D}"/>
              </a:ext>
            </a:extLst>
          </p:cNvPr>
          <p:cNvSpPr txBox="1"/>
          <p:nvPr/>
        </p:nvSpPr>
        <p:spPr>
          <a:xfrm>
            <a:off x="0" y="1226726"/>
            <a:ext cx="1539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Listado de estudiantes de Antropología Universidad Alberto Hurtado: 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220 personas</a:t>
            </a:r>
          </a:p>
        </p:txBody>
      </p:sp>
    </p:spTree>
    <p:extLst>
      <p:ext uri="{BB962C8B-B14F-4D97-AF65-F5344CB8AC3E}">
        <p14:creationId xmlns:p14="http://schemas.microsoft.com/office/powerpoint/2010/main" val="2177283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Ventajas y desventajas del </a:t>
            </a:r>
            <a:r>
              <a:rPr lang="es-ES" sz="4400" b="1" dirty="0"/>
              <a:t>MAS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82879" y="1109197"/>
            <a:ext cx="8905462" cy="348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s-ES" sz="2400" b="1" dirty="0"/>
              <a:t>VENTAJAS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Facilidad de los cálculos estadísticos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Elevada probabilidad de ser representativo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0" indent="0"/>
            <a:r>
              <a:rPr lang="es-ES" sz="2400" b="1" dirty="0"/>
              <a:t>DESVENTAJAS</a:t>
            </a:r>
          </a:p>
          <a:p>
            <a:pPr marL="0" indent="0" algn="l"/>
            <a:endParaRPr lang="es-E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Requiere listar y enumerar a las unidades de la población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Resulta monótono arduo en muestras grandes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/>
              <a:t>La dispersión de la muestra hace que los costos sean elevados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957360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Sistemático</a:t>
            </a:r>
            <a:endParaRPr lang="es-ES" sz="40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51684" y="1109198"/>
            <a:ext cx="4138653" cy="403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Es una variante del MAS. Se elige un punto de arranque aleatorio y se seleccionan casos en forma sucesiva según un intervalo numérico convencional.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Sólo la primera unidad de la muestra se elige al azar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Los restantes elementos de la muestra se eligen sumando el coeficiente de elevación que es igual a N/n, hasta llegar al n requerido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En trabajo en terreno es mucho más práctico que un MAS</a:t>
            </a:r>
            <a:endParaRPr lang="es-E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859353-0DE5-B235-7E2C-A7A1DDE49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59" t="31782" r="31182" b="26495"/>
          <a:stretch/>
        </p:blipFill>
        <p:spPr>
          <a:xfrm>
            <a:off x="4265104" y="1340596"/>
            <a:ext cx="3736828" cy="293134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B0EF8C01-D9F6-E190-C494-2D0771A9400D}"/>
              </a:ext>
            </a:extLst>
          </p:cNvPr>
          <p:cNvSpPr/>
          <p:nvPr/>
        </p:nvSpPr>
        <p:spPr>
          <a:xfrm>
            <a:off x="6941976" y="1418255"/>
            <a:ext cx="563568" cy="49265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 err="1">
                <a:solidFill>
                  <a:schemeClr val="tx1"/>
                </a:solidFill>
              </a:rPr>
              <a:t>pa</a:t>
            </a:r>
            <a:endParaRPr lang="es-CL" b="1" dirty="0">
              <a:solidFill>
                <a:schemeClr val="tx1"/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F08161A-9F86-44F7-E55A-C83F5AEF1768}"/>
              </a:ext>
            </a:extLst>
          </p:cNvPr>
          <p:cNvCxnSpPr>
            <a:cxnSpLocks/>
          </p:cNvCxnSpPr>
          <p:nvPr/>
        </p:nvCxnSpPr>
        <p:spPr>
          <a:xfrm>
            <a:off x="7274145" y="1988570"/>
            <a:ext cx="313509" cy="156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7310F46-C28D-90C2-2756-624B4844944B}"/>
              </a:ext>
            </a:extLst>
          </p:cNvPr>
          <p:cNvCxnSpPr>
            <a:cxnSpLocks/>
          </p:cNvCxnSpPr>
          <p:nvPr/>
        </p:nvCxnSpPr>
        <p:spPr>
          <a:xfrm flipH="1">
            <a:off x="4948957" y="3437398"/>
            <a:ext cx="2556587" cy="30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B32F64B-9FC7-65B0-F5EB-B750106A30D0}"/>
              </a:ext>
            </a:extLst>
          </p:cNvPr>
          <p:cNvCxnSpPr>
            <a:cxnSpLocks/>
          </p:cNvCxnSpPr>
          <p:nvPr/>
        </p:nvCxnSpPr>
        <p:spPr>
          <a:xfrm flipH="1" flipV="1">
            <a:off x="4737964" y="2146041"/>
            <a:ext cx="252047" cy="1598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D08AE57-7820-CE1B-689A-D641DB181E2F}"/>
              </a:ext>
            </a:extLst>
          </p:cNvPr>
          <p:cNvCxnSpPr>
            <a:cxnSpLocks/>
          </p:cNvCxnSpPr>
          <p:nvPr/>
        </p:nvCxnSpPr>
        <p:spPr>
          <a:xfrm flipV="1">
            <a:off x="4883331" y="1963579"/>
            <a:ext cx="2275115" cy="30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721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0404A-6607-0226-210C-A76EA722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E8F0D0-4BC8-AA80-52B4-B1E9ACD6E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1900" y="1909851"/>
            <a:ext cx="4360200" cy="1217700"/>
          </a:xfrm>
        </p:spPr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9EE8A5-5D9F-467D-6EA7-24AE72F43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2" r="56192" b="8426"/>
          <a:stretch/>
        </p:blipFill>
        <p:spPr>
          <a:xfrm>
            <a:off x="1865500" y="0"/>
            <a:ext cx="4795935" cy="5068178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FC4E1D4-47FA-3B1D-4530-A649D0F1FC68}"/>
              </a:ext>
            </a:extLst>
          </p:cNvPr>
          <p:cNvCxnSpPr/>
          <p:nvPr/>
        </p:nvCxnSpPr>
        <p:spPr>
          <a:xfrm>
            <a:off x="2019119" y="2207966"/>
            <a:ext cx="46422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A63C412-6657-83A5-427B-151320573DBD}"/>
              </a:ext>
            </a:extLst>
          </p:cNvPr>
          <p:cNvCxnSpPr>
            <a:cxnSpLocks/>
          </p:cNvCxnSpPr>
          <p:nvPr/>
        </p:nvCxnSpPr>
        <p:spPr>
          <a:xfrm>
            <a:off x="3030559" y="2207966"/>
            <a:ext cx="0" cy="66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A5750D8-E391-5A9F-E16D-B8E5DEC7EB5B}"/>
              </a:ext>
            </a:extLst>
          </p:cNvPr>
          <p:cNvCxnSpPr>
            <a:cxnSpLocks/>
          </p:cNvCxnSpPr>
          <p:nvPr/>
        </p:nvCxnSpPr>
        <p:spPr>
          <a:xfrm>
            <a:off x="3030559" y="2905274"/>
            <a:ext cx="0" cy="66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878F062-C148-3D2C-2B9D-003D32A19048}"/>
              </a:ext>
            </a:extLst>
          </p:cNvPr>
          <p:cNvCxnSpPr>
            <a:cxnSpLocks/>
          </p:cNvCxnSpPr>
          <p:nvPr/>
        </p:nvCxnSpPr>
        <p:spPr>
          <a:xfrm>
            <a:off x="3030559" y="3606314"/>
            <a:ext cx="0" cy="66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29D9CA9-9971-98DA-7AC6-42B7774DE9A4}"/>
              </a:ext>
            </a:extLst>
          </p:cNvPr>
          <p:cNvCxnSpPr>
            <a:cxnSpLocks/>
          </p:cNvCxnSpPr>
          <p:nvPr/>
        </p:nvCxnSpPr>
        <p:spPr>
          <a:xfrm>
            <a:off x="3030559" y="4322905"/>
            <a:ext cx="0" cy="66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989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Estratificado</a:t>
            </a:r>
            <a:endParaRPr lang="es-ES" sz="40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51684" y="1109198"/>
            <a:ext cx="4138653" cy="403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Se caracteriza por la utilización de información auxiliar para mejorar la eficiencia en la selección de elementos y mejorar la precisión de las estimaciones.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La información auxiliar corresponde a </a:t>
            </a:r>
            <a:r>
              <a:rPr lang="es-ES" b="1" dirty="0"/>
              <a:t>variables de estratificación </a:t>
            </a:r>
            <a:r>
              <a:rPr lang="es-ES" dirty="0"/>
              <a:t>que dividen a la población en estratos.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Las variables de estratificaciones más utilizadas son edad, sexo, clase social, ocupación. Esto se debe a que tienden a estar recogidas en los marcos muestrales (como el CENSO)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169B97-118A-AAEC-5ADB-47FCA3A03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1" t="19375" r="25812" b="43691"/>
          <a:stretch/>
        </p:blipFill>
        <p:spPr>
          <a:xfrm>
            <a:off x="4466646" y="1226636"/>
            <a:ext cx="3464374" cy="3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17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Estratificado</a:t>
            </a:r>
            <a:endParaRPr lang="es-ES" sz="40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6755" y="1126179"/>
            <a:ext cx="4221736" cy="362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¿Qué es un estrato? → Los estratos son </a:t>
            </a:r>
            <a:r>
              <a:rPr lang="es-ES" sz="1400" b="1" u="sng" dirty="0"/>
              <a:t>grupos homogéneos de elementos </a:t>
            </a:r>
            <a:r>
              <a:rPr lang="es-ES" sz="1400" dirty="0"/>
              <a:t>por lo que no es preciso seleccionar un número elevado de casos para representar al estrato.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Mientras más </a:t>
            </a:r>
            <a:r>
              <a:rPr lang="es-ES" sz="1400" b="1" dirty="0"/>
              <a:t>homogéneo</a:t>
            </a:r>
            <a:r>
              <a:rPr lang="es-ES" sz="1400" dirty="0"/>
              <a:t> sea el estrato, más precisa será la estimación.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Las varianza entre los estratos es máxima y al interior de cada estrato es mínima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El fin es lograr que el estrato esté representado en la muestra.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Logrará estimaciones más precisas, siempre que: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Las variables de estratificación están relacionadas con los objetivos de la investigación.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De no ser así, no tendría sentido (se lograría una precisión similar a si no se hubiera estratificado).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93B8F0-8057-9F3B-829B-8D56A72C6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1" t="19375" r="25812" b="43691"/>
          <a:stretch/>
        </p:blipFill>
        <p:spPr>
          <a:xfrm>
            <a:off x="4466646" y="1226636"/>
            <a:ext cx="3464374" cy="3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Estratificado</a:t>
            </a:r>
            <a:endParaRPr lang="es-ES" sz="40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6755" y="1126179"/>
            <a:ext cx="4221736" cy="362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Afijación proporcional al tamaño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800" dirty="0"/>
              <a:t>Afijación no proporcional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93B8F0-8057-9F3B-829B-8D56A72C6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1" t="19375" r="25812" b="43691"/>
          <a:stretch/>
        </p:blipFill>
        <p:spPr>
          <a:xfrm>
            <a:off x="4466646" y="1226636"/>
            <a:ext cx="3464374" cy="3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9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345563" y="2623589"/>
            <a:ext cx="6452874" cy="6968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dirty="0"/>
              <a:t>Muestreo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5894190" y="3242665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Muestreo por Conglomerados</a:t>
            </a:r>
            <a:endParaRPr lang="es-ES" sz="40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6755" y="1126179"/>
            <a:ext cx="4221736" cy="362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Se caracteriza por constituir unidades de muestreo compuestas por un agregado diverso de elementos.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¿Qué es un conglomerado? → conjunto de elementos con valores diferentes entre sí en la variable medida.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Diferencias con el ME: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La lógica es inversa. El error disminuye en la medida que aumenta la heterogeneidad de cada uno de los conglomerados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Se extrae una muestra aleatoria de conglomerados (no una muestra al interior de cada estrato)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dirty="0"/>
              <a:t>La unidad de muestreo es el conglomerado y no el individuo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49349F-6A63-0BEA-9C5F-0057ED853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92" t="26558" r="22620" b="18803"/>
          <a:stretch/>
        </p:blipFill>
        <p:spPr>
          <a:xfrm>
            <a:off x="5299787" y="1256306"/>
            <a:ext cx="2183363" cy="375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88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FC37C-5240-DE4C-ABB7-AAD27DF2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F8D762-6696-643D-438D-51B15F29E2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22B647-309D-248D-7BD8-D775A2B38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4"/>
          <a:stretch/>
        </p:blipFill>
        <p:spPr>
          <a:xfrm>
            <a:off x="992819" y="0"/>
            <a:ext cx="64048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79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0D19C-AF90-F529-B03B-2316E2E8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44E832-DF74-AC43-2F6F-8C63D7F8E5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6E502D-3AE4-974F-47BB-A285C2F78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41" y="0"/>
            <a:ext cx="63657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54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59633" y="132735"/>
            <a:ext cx="9052558" cy="1123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000" dirty="0"/>
              <a:t>Muestreo Polietápico</a:t>
            </a:r>
            <a:endParaRPr lang="es-ES" sz="4000" b="1" dirty="0"/>
          </a:p>
        </p:txBody>
      </p: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6755" y="1126179"/>
            <a:ext cx="4736786" cy="3733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El MC da paso comúnmente a los muestreos polietápicos….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Son diseños complejos caracterizados por la selección de muestras en etapas </a:t>
            </a:r>
            <a:r>
              <a:rPr lang="es-ES" sz="1400" dirty="0"/>
              <a:t>sucesivas.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Cada etapa requiere su propio marco muestral. Hay así unidades primarias de muestreo (UPM), unidades secundarias de muestreo (USM), etc.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La versión más sencilla tiene 2 etapas: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200" dirty="0"/>
              <a:t>Se seleccionan los conglomerados (unidades de muestreo primarias)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Se elige mediante MAS a los miembros de la población a observar, al interior de los conglomerados previamente seleccionados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Es el más típico muestreo nacional → por ejemplo, muestreo polietápico, estratificado, por conglomerados.</a:t>
            </a:r>
            <a:endParaRPr lang="es-ES" sz="1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98A60C-7D9B-44F7-2FCB-38BCD7445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89" t="20027" r="18556" b="21896"/>
          <a:stretch/>
        </p:blipFill>
        <p:spPr>
          <a:xfrm>
            <a:off x="4629636" y="1451843"/>
            <a:ext cx="4514363" cy="28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15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C85B42-5FA4-F53A-9617-5BE77A0F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2" t="16388" r="8982" b="10024"/>
          <a:stretch/>
        </p:blipFill>
        <p:spPr>
          <a:xfrm>
            <a:off x="0" y="-1"/>
            <a:ext cx="6863644" cy="5314717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6816F3F-65B1-79CA-EA48-6597347E3CC4}"/>
              </a:ext>
            </a:extLst>
          </p:cNvPr>
          <p:cNvCxnSpPr/>
          <p:nvPr/>
        </p:nvCxnSpPr>
        <p:spPr>
          <a:xfrm>
            <a:off x="2761861" y="4997475"/>
            <a:ext cx="21385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5A5B7D2-D373-1289-C024-E19AA99E3635}"/>
              </a:ext>
            </a:extLst>
          </p:cNvPr>
          <p:cNvCxnSpPr>
            <a:cxnSpLocks/>
          </p:cNvCxnSpPr>
          <p:nvPr/>
        </p:nvCxnSpPr>
        <p:spPr>
          <a:xfrm>
            <a:off x="297958" y="2727648"/>
            <a:ext cx="63230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F345535-C381-87D8-766F-F0C8A7D1E4C3}"/>
              </a:ext>
            </a:extLst>
          </p:cNvPr>
          <p:cNvCxnSpPr>
            <a:cxnSpLocks/>
          </p:cNvCxnSpPr>
          <p:nvPr/>
        </p:nvCxnSpPr>
        <p:spPr>
          <a:xfrm>
            <a:off x="297958" y="2380986"/>
            <a:ext cx="63230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F82664AF-F552-CA73-91EB-B9B3AE92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80" y="155898"/>
            <a:ext cx="1103953" cy="51435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B03D8BF-547D-9CBB-95D1-314E8D1C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435" y="1742696"/>
            <a:ext cx="2048268" cy="16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01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82664AF-F552-CA73-91EB-B9B3AE92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67"/>
            <a:ext cx="1103953" cy="51435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B03D8BF-547D-9CBB-95D1-314E8D1C7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22" y="381309"/>
            <a:ext cx="5342538" cy="438088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376D9C5-8529-2FA0-5C6E-2E023AE6D729}"/>
              </a:ext>
            </a:extLst>
          </p:cNvPr>
          <p:cNvSpPr txBox="1"/>
          <p:nvPr/>
        </p:nvSpPr>
        <p:spPr>
          <a:xfrm>
            <a:off x="6501652" y="1756689"/>
            <a:ext cx="24406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Objetivo encuesta: Electoral</a:t>
            </a:r>
          </a:p>
          <a:p>
            <a:r>
              <a:rPr lang="es-ES" dirty="0"/>
              <a:t>Paso 1: estratifico región y urbano/rural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13386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E9C581-A52D-4DBE-BA7B-442B65B66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4" t="36733" r="35097" b="37607"/>
          <a:stretch/>
        </p:blipFill>
        <p:spPr>
          <a:xfrm>
            <a:off x="874413" y="1270829"/>
            <a:ext cx="6487851" cy="389436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01DD744-C09C-44CA-63B2-205C660B40FB}"/>
              </a:ext>
            </a:extLst>
          </p:cNvPr>
          <p:cNvSpPr/>
          <p:nvPr/>
        </p:nvSpPr>
        <p:spPr>
          <a:xfrm>
            <a:off x="4847418" y="3444862"/>
            <a:ext cx="563568" cy="49265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 err="1">
                <a:solidFill>
                  <a:schemeClr val="tx1"/>
                </a:solidFill>
              </a:rPr>
              <a:t>pa</a:t>
            </a:r>
            <a:endParaRPr lang="es-CL" b="1" dirty="0">
              <a:solidFill>
                <a:schemeClr val="tx1"/>
              </a:solidFill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536EC95-1905-21D2-6F56-5153970FD02C}"/>
              </a:ext>
            </a:extLst>
          </p:cNvPr>
          <p:cNvCxnSpPr>
            <a:cxnSpLocks/>
          </p:cNvCxnSpPr>
          <p:nvPr/>
        </p:nvCxnSpPr>
        <p:spPr>
          <a:xfrm flipH="1">
            <a:off x="4795935" y="3987053"/>
            <a:ext cx="360698" cy="108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4CB296F-70C3-1DE9-6413-A1653B1A51CA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3254984" y="3136101"/>
            <a:ext cx="1674967" cy="72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D674A50-B738-AB95-BFAA-CFD15279C480}"/>
              </a:ext>
            </a:extLst>
          </p:cNvPr>
          <p:cNvCxnSpPr>
            <a:cxnSpLocks/>
          </p:cNvCxnSpPr>
          <p:nvPr/>
        </p:nvCxnSpPr>
        <p:spPr>
          <a:xfrm flipH="1" flipV="1">
            <a:off x="3060441" y="4528297"/>
            <a:ext cx="1493913" cy="53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F06653B-74A1-0322-AA09-9FF42C5B545E}"/>
              </a:ext>
            </a:extLst>
          </p:cNvPr>
          <p:cNvCxnSpPr>
            <a:cxnSpLocks/>
          </p:cNvCxnSpPr>
          <p:nvPr/>
        </p:nvCxnSpPr>
        <p:spPr>
          <a:xfrm flipV="1">
            <a:off x="2998694" y="3133165"/>
            <a:ext cx="188259" cy="139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EBD1C5-A689-6473-E4F1-F539469F0B0D}"/>
              </a:ext>
            </a:extLst>
          </p:cNvPr>
          <p:cNvSpPr txBox="1"/>
          <p:nvPr/>
        </p:nvSpPr>
        <p:spPr>
          <a:xfrm>
            <a:off x="275418" y="131220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Paso 2: Selecciono Manzanas aleatoriamente</a:t>
            </a:r>
          </a:p>
          <a:p>
            <a:r>
              <a:rPr lang="es-ES" dirty="0"/>
              <a:t>Paso 3: Hago un listado de casas (construyo el marco muestra) y voy seleccionando Casas de una manzana de forma sistemática. Toco el timbre cada 3 casas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9892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45F140D-E840-1BD7-A699-7A9D9B148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564"/>
            <a:ext cx="5837624" cy="35298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CBC29D5-26DB-6E1E-D25F-2CCD624DC3AB}"/>
              </a:ext>
            </a:extLst>
          </p:cNvPr>
          <p:cNvSpPr txBox="1"/>
          <p:nvPr/>
        </p:nvSpPr>
        <p:spPr>
          <a:xfrm>
            <a:off x="6219265" y="995083"/>
            <a:ext cx="242719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Paso 4: </a:t>
            </a:r>
          </a:p>
          <a:p>
            <a:r>
              <a:rPr lang="es-ES" dirty="0"/>
              <a:t>a) Hago un listado de los miembros del hogar mayores de 18: </a:t>
            </a:r>
          </a:p>
          <a:p>
            <a:r>
              <a:rPr lang="es-ES" dirty="0"/>
              <a:t>Juan</a:t>
            </a:r>
          </a:p>
          <a:p>
            <a:r>
              <a:rPr lang="es-ES" dirty="0"/>
              <a:t>Antonia</a:t>
            </a:r>
          </a:p>
          <a:p>
            <a:r>
              <a:rPr lang="es-ES" dirty="0"/>
              <a:t>Carla</a:t>
            </a:r>
          </a:p>
          <a:p>
            <a:r>
              <a:rPr lang="es-ES" dirty="0"/>
              <a:t>José</a:t>
            </a:r>
          </a:p>
          <a:p>
            <a:endParaRPr lang="es-ES" dirty="0"/>
          </a:p>
          <a:p>
            <a:r>
              <a:rPr lang="es-ES" dirty="0"/>
              <a:t>b) luego selecciono de forma aleatoria: </a:t>
            </a:r>
          </a:p>
          <a:p>
            <a:r>
              <a:rPr lang="es-ES" dirty="0"/>
              <a:t>Último que está de cumpleaños</a:t>
            </a:r>
          </a:p>
          <a:p>
            <a:r>
              <a:rPr lang="es-ES" dirty="0"/>
              <a:t>Tabla </a:t>
            </a:r>
            <a:r>
              <a:rPr lang="es-ES" dirty="0" err="1"/>
              <a:t>kish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1635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8AF3E5C-2212-920B-1409-759084115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4883" y="1452308"/>
            <a:ext cx="4360200" cy="1217700"/>
          </a:xfrm>
        </p:spPr>
        <p:txBody>
          <a:bodyPr/>
          <a:lstStyle/>
          <a:p>
            <a:r>
              <a:rPr lang="es-CL" dirty="0"/>
              <a:t>Ejemplo 2: </a:t>
            </a:r>
          </a:p>
          <a:p>
            <a:r>
              <a:rPr lang="es-CL" dirty="0"/>
              <a:t>Objetivo encuesta: Percepciones sobre la desigualdad social en Santiago</a:t>
            </a:r>
          </a:p>
          <a:p>
            <a:endParaRPr lang="es-CL" dirty="0"/>
          </a:p>
          <a:p>
            <a:r>
              <a:rPr lang="es-CL" dirty="0"/>
              <a:t>Paso 1: estratifico manzanas por nivel socioeconómico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3CEEB8-8517-C0B4-38AD-CF15E469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74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6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9182BA7-256D-BD32-DED6-A03256673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10" t="3919" b="40136"/>
          <a:stretch/>
        </p:blipFill>
        <p:spPr>
          <a:xfrm>
            <a:off x="0" y="0"/>
            <a:ext cx="4331674" cy="51435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5ACABD48-41C1-702B-FF9B-1A3336B10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4883" y="1452308"/>
            <a:ext cx="4360200" cy="1217700"/>
          </a:xfrm>
        </p:spPr>
        <p:txBody>
          <a:bodyPr/>
          <a:lstStyle/>
          <a:p>
            <a:r>
              <a:rPr lang="es-CL" dirty="0"/>
              <a:t>Paso 2: Selecciono Manzanas aleatoriamente</a:t>
            </a:r>
          </a:p>
        </p:txBody>
      </p:sp>
    </p:spTree>
    <p:extLst>
      <p:ext uri="{BB962C8B-B14F-4D97-AF65-F5344CB8AC3E}">
        <p14:creationId xmlns:p14="http://schemas.microsoft.com/office/powerpoint/2010/main" val="74604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2682" y="484894"/>
            <a:ext cx="8805333" cy="980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2.0 Formas de seleccionar parar </a:t>
            </a:r>
            <a:r>
              <a:rPr lang="en" sz="3600" b="1" dirty="0"/>
              <a:t>“representar” </a:t>
            </a:r>
            <a:r>
              <a:rPr lang="en" sz="3600" dirty="0"/>
              <a:t>totalidad</a:t>
            </a:r>
            <a:endParaRPr sz="3600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4F579EE-63D7-6B64-A6C3-6F9DA9EF1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18" t="16315" r="8884" b="15794"/>
          <a:stretch/>
        </p:blipFill>
        <p:spPr>
          <a:xfrm>
            <a:off x="2077155" y="1465334"/>
            <a:ext cx="4914431" cy="34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1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5ACABD48-41C1-702B-FF9B-1A3336B10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8449" y="1452307"/>
            <a:ext cx="3202266" cy="1985091"/>
          </a:xfrm>
        </p:spPr>
        <p:txBody>
          <a:bodyPr/>
          <a:lstStyle/>
          <a:p>
            <a:r>
              <a:rPr lang="es-CL" dirty="0"/>
              <a:t>Paso 3: Hago un listado de casas (construyo el marco muestra) y voy seleccionando Casas de una manzana de forma sistemática. Toco el timbre cada 3 casas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6DC65-3374-5CFD-7674-0503C69B0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1" t="15891" r="17250" b="17569"/>
          <a:stretch/>
        </p:blipFill>
        <p:spPr>
          <a:xfrm>
            <a:off x="0" y="145558"/>
            <a:ext cx="5222734" cy="471382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01DD744-C09C-44CA-63B2-205C660B40FB}"/>
              </a:ext>
            </a:extLst>
          </p:cNvPr>
          <p:cNvSpPr/>
          <p:nvPr/>
        </p:nvSpPr>
        <p:spPr>
          <a:xfrm>
            <a:off x="1907177" y="411014"/>
            <a:ext cx="563568" cy="49265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 err="1">
                <a:solidFill>
                  <a:schemeClr val="tx1"/>
                </a:solidFill>
              </a:rPr>
              <a:t>pa</a:t>
            </a:r>
            <a:endParaRPr lang="es-CL" b="1" dirty="0">
              <a:solidFill>
                <a:schemeClr val="tx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2E95127-58DF-1A12-FB33-4C5ADB8C136C}"/>
              </a:ext>
            </a:extLst>
          </p:cNvPr>
          <p:cNvCxnSpPr>
            <a:cxnSpLocks/>
          </p:cNvCxnSpPr>
          <p:nvPr/>
        </p:nvCxnSpPr>
        <p:spPr>
          <a:xfrm>
            <a:off x="2188961" y="1003974"/>
            <a:ext cx="871480" cy="53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3D41784-1020-0B22-88F2-9712AFF1FFF2}"/>
              </a:ext>
            </a:extLst>
          </p:cNvPr>
          <p:cNvCxnSpPr>
            <a:cxnSpLocks/>
          </p:cNvCxnSpPr>
          <p:nvPr/>
        </p:nvCxnSpPr>
        <p:spPr>
          <a:xfrm flipH="1">
            <a:off x="2470745" y="1537685"/>
            <a:ext cx="447871" cy="85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536EC95-1905-21D2-6F56-5153970FD02C}"/>
              </a:ext>
            </a:extLst>
          </p:cNvPr>
          <p:cNvCxnSpPr>
            <a:cxnSpLocks/>
          </p:cNvCxnSpPr>
          <p:nvPr/>
        </p:nvCxnSpPr>
        <p:spPr>
          <a:xfrm>
            <a:off x="2603903" y="2502470"/>
            <a:ext cx="1188058" cy="725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4CB296F-70C3-1DE9-6413-A1653B1A51CA}"/>
              </a:ext>
            </a:extLst>
          </p:cNvPr>
          <p:cNvCxnSpPr>
            <a:cxnSpLocks/>
          </p:cNvCxnSpPr>
          <p:nvPr/>
        </p:nvCxnSpPr>
        <p:spPr>
          <a:xfrm>
            <a:off x="3791961" y="3265714"/>
            <a:ext cx="347099" cy="850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7C1F23F-311F-8CBE-1AAD-EDE9C40AC9DE}"/>
              </a:ext>
            </a:extLst>
          </p:cNvPr>
          <p:cNvCxnSpPr>
            <a:cxnSpLocks/>
          </p:cNvCxnSpPr>
          <p:nvPr/>
        </p:nvCxnSpPr>
        <p:spPr>
          <a:xfrm flipH="1">
            <a:off x="3097763" y="4068147"/>
            <a:ext cx="944258" cy="31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D674A50-B738-AB95-BFAA-CFD15279C480}"/>
              </a:ext>
            </a:extLst>
          </p:cNvPr>
          <p:cNvCxnSpPr>
            <a:cxnSpLocks/>
          </p:cNvCxnSpPr>
          <p:nvPr/>
        </p:nvCxnSpPr>
        <p:spPr>
          <a:xfrm flipH="1" flipV="1">
            <a:off x="906314" y="2698100"/>
            <a:ext cx="2228772" cy="1653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F06653B-74A1-0322-AA09-9FF42C5B545E}"/>
              </a:ext>
            </a:extLst>
          </p:cNvPr>
          <p:cNvCxnSpPr>
            <a:cxnSpLocks/>
          </p:cNvCxnSpPr>
          <p:nvPr/>
        </p:nvCxnSpPr>
        <p:spPr>
          <a:xfrm flipV="1">
            <a:off x="888118" y="1003974"/>
            <a:ext cx="1265387" cy="169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230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5ACABD48-41C1-702B-FF9B-1A3336B10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9728" y="347562"/>
            <a:ext cx="3258250" cy="2742736"/>
          </a:xfrm>
        </p:spPr>
        <p:txBody>
          <a:bodyPr/>
          <a:lstStyle/>
          <a:p>
            <a:pPr algn="l"/>
            <a:r>
              <a:rPr lang="es-CL" dirty="0"/>
              <a:t>Paso 4: </a:t>
            </a:r>
          </a:p>
          <a:p>
            <a:pPr marL="482600" indent="-342900" algn="l">
              <a:buAutoNum type="alphaLcParenR"/>
            </a:pPr>
            <a:r>
              <a:rPr lang="es-CL" dirty="0"/>
              <a:t>Hago un listado de los miembros del hogar mayores de 18: </a:t>
            </a:r>
          </a:p>
          <a:p>
            <a:pPr marL="939800" lvl="1" indent="-342900" algn="l">
              <a:buAutoNum type="alphaLcParenR"/>
            </a:pPr>
            <a:r>
              <a:rPr lang="es-CL" dirty="0"/>
              <a:t>José Pablo</a:t>
            </a:r>
          </a:p>
          <a:p>
            <a:pPr marL="939800" lvl="1" indent="-342900" algn="l">
              <a:buAutoNum type="alphaLcParenR"/>
            </a:pPr>
            <a:r>
              <a:rPr lang="es-CL" dirty="0"/>
              <a:t>María Ignacia </a:t>
            </a:r>
          </a:p>
          <a:p>
            <a:pPr marL="939800" lvl="1" indent="-342900" algn="l">
              <a:buAutoNum type="alphaLcParenR"/>
            </a:pPr>
            <a:r>
              <a:rPr lang="es-CL" dirty="0"/>
              <a:t>Trini</a:t>
            </a:r>
          </a:p>
          <a:p>
            <a:pPr marL="939800" lvl="1" indent="-342900" algn="l">
              <a:buAutoNum type="alphaLcParenR"/>
            </a:pPr>
            <a:r>
              <a:rPr lang="es-CL" dirty="0" err="1"/>
              <a:t>Jose</a:t>
            </a:r>
            <a:r>
              <a:rPr lang="es-CL" dirty="0"/>
              <a:t> Miguel</a:t>
            </a:r>
          </a:p>
          <a:p>
            <a:pPr marL="596900" lvl="1" indent="0" algn="l"/>
            <a:endParaRPr lang="es-CL" dirty="0"/>
          </a:p>
          <a:p>
            <a:pPr marL="482600" indent="-342900" algn="l">
              <a:buAutoNum type="alphaLcParenR"/>
            </a:pPr>
            <a:r>
              <a:rPr lang="es-CL" dirty="0"/>
              <a:t>luego selecciono de forma aleatoria: </a:t>
            </a:r>
          </a:p>
          <a:p>
            <a:pPr marL="939800" lvl="1" indent="-342900" algn="l">
              <a:buAutoNum type="alphaLcParenR"/>
            </a:pPr>
            <a:r>
              <a:rPr lang="es-CL" dirty="0"/>
              <a:t>Último que está de cumpleaños</a:t>
            </a:r>
          </a:p>
          <a:p>
            <a:pPr marL="939800" lvl="1" indent="-342900" algn="l">
              <a:buAutoNum type="alphaLcParenR"/>
            </a:pPr>
            <a:r>
              <a:rPr lang="es-CL" dirty="0"/>
              <a:t>Tabla </a:t>
            </a:r>
            <a:r>
              <a:rPr lang="es-CL" dirty="0" err="1"/>
              <a:t>kish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5127E3-7C72-4282-08F0-8123CEE3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321"/>
            <a:ext cx="5165195" cy="274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7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Muestreos </a:t>
            </a:r>
            <a:r>
              <a:rPr lang="es-ES" sz="4400" b="1" dirty="0"/>
              <a:t>No Probabilísticos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82185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Muestreo por </a:t>
            </a:r>
            <a:r>
              <a:rPr lang="es-ES" sz="4400" b="1" dirty="0"/>
              <a:t>Cuotas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Es un muestreo no probabilístico muy utilizado. Intenta alcanzar grados mínimos de representatividad de un modo más simple.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dirty="0"/>
              <a:t>Procedimiento: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Se define una matriz con las características básicas de la población que interesa representar y se establece la proporción en que cada una de ellas existe.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Luego se determina el n total deseado (en base a criterios de factibilidad y estadísticos) y se distribuye entre cada una de las celdas (cuotas) de manera  proporcional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Finalmente se le señala a los encuestadores que alcancen la cuota (es decir, que busquen un cierto n de encuestados que cumplan los requisitos de cada cuota)</a:t>
            </a:r>
          </a:p>
        </p:txBody>
      </p:sp>
    </p:spTree>
    <p:extLst>
      <p:ext uri="{BB962C8B-B14F-4D97-AF65-F5344CB8AC3E}">
        <p14:creationId xmlns:p14="http://schemas.microsoft.com/office/powerpoint/2010/main" val="1939294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Ejemplo</a:t>
            </a:r>
            <a:endParaRPr lang="es-ES"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D8E36B-EB83-BE39-4B11-A4E233E7F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82" t="31492" r="38245" b="34113"/>
          <a:stretch/>
        </p:blipFill>
        <p:spPr>
          <a:xfrm>
            <a:off x="2060199" y="1194414"/>
            <a:ext cx="5523723" cy="39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643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Ejemplo</a:t>
            </a:r>
            <a:endParaRPr lang="es-ES"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11318" y="1109197"/>
            <a:ext cx="8537818" cy="20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1AA144-BF55-57A8-5F68-FEFCDB07B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6" t="23945" r="18991" b="32009"/>
          <a:stretch/>
        </p:blipFill>
        <p:spPr>
          <a:xfrm>
            <a:off x="244899" y="1148066"/>
            <a:ext cx="8270655" cy="37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254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638100" y="1262225"/>
            <a:ext cx="1867800" cy="11100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432795" y="3088467"/>
            <a:ext cx="6278409" cy="6267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 dirty="0"/>
              <a:t>Ejercicio en clases</a:t>
            </a:r>
            <a:endParaRPr sz="3600" b="1" dirty="0"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24" name="Google Shape;224;p33"/>
          <p:cNvCxnSpPr/>
          <p:nvPr/>
        </p:nvCxnSpPr>
        <p:spPr>
          <a:xfrm>
            <a:off x="2822337" y="3983461"/>
            <a:ext cx="110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05182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21224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/>
              <a:t>Instrucción</a:t>
            </a:r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167950" y="1109197"/>
            <a:ext cx="8725990" cy="398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Revise el marco muestral entregado y trate de identificar que tipo de muestreo podría ser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05576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2171-3772-B866-D53D-8F32A500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A9FED-8197-A26F-B570-58112946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C85B42-5FA4-F53A-9617-5BE77A0FD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2" t="16388" r="8982" b="12501"/>
          <a:stretch/>
        </p:blipFill>
        <p:spPr>
          <a:xfrm>
            <a:off x="0" y="0"/>
            <a:ext cx="6863644" cy="51358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E3B2604-E7F8-F7AF-B853-5A9E3E60DC5E}"/>
              </a:ext>
            </a:extLst>
          </p:cNvPr>
          <p:cNvSpPr txBox="1"/>
          <p:nvPr/>
        </p:nvSpPr>
        <p:spPr>
          <a:xfrm>
            <a:off x="7168444" y="1301985"/>
            <a:ext cx="14600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Mayores de 18: 13.562.821 (CENSO 2017)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1355 de</a:t>
            </a: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14.000.000</a:t>
            </a:r>
          </a:p>
          <a:p>
            <a:endParaRPr lang="es-CL" dirty="0">
              <a:latin typeface="Catamaran" panose="020B0604020202020204" charset="0"/>
              <a:cs typeface="Catamaran" panose="020B0604020202020204" charset="0"/>
            </a:endParaRPr>
          </a:p>
          <a:p>
            <a:r>
              <a:rPr lang="es-CL" dirty="0">
                <a:latin typeface="Catamaran" panose="020B0604020202020204" charset="0"/>
                <a:cs typeface="Catamaran" panose="020B0604020202020204" charset="0"/>
              </a:rPr>
              <a:t>=0,01%</a:t>
            </a:r>
          </a:p>
          <a:p>
            <a:endParaRPr lang="es-CL" dirty="0"/>
          </a:p>
          <a:p>
            <a:r>
              <a:rPr lang="es-CL" dirty="0"/>
              <a:t>¿Cómo es que con tan pocos casos se pueda intentar decir lo que pasa en todo Chile?</a:t>
            </a:r>
          </a:p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679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2682" y="484894"/>
            <a:ext cx="8805333" cy="980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2.0 Formas de seleccionar para </a:t>
            </a:r>
            <a:r>
              <a:rPr lang="en" sz="3600" b="1" dirty="0"/>
              <a:t>“representar” </a:t>
            </a:r>
            <a:r>
              <a:rPr lang="en" sz="3600" dirty="0"/>
              <a:t>totalidad</a:t>
            </a:r>
            <a:endParaRPr sz="36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2352370" cy="32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Al preparar una sopa, uno saca una pequeña cucharada para ver el nivel general de sal y aliños. ¿Por qué una pequeña cucharada puede “representar” la totalidad?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¿Pero si la cucharada se saca de un lugar que no está bien revuelto?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400" dirty="0"/>
              <a:t>¿Cómo seleccionar para que la pequeña parte (la “muestra”) represente a la totalidad (la “población”)?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E2A062-40B2-A7E5-D42C-E24631EB5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459" y="1585383"/>
            <a:ext cx="6325541" cy="35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-82339" y="523758"/>
            <a:ext cx="9226339" cy="896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2.1 ¿Qué es el </a:t>
            </a:r>
            <a:r>
              <a:rPr lang="en" sz="4400" b="1" dirty="0"/>
              <a:t>Muestreo?</a:t>
            </a:r>
            <a:endParaRPr sz="4400" b="1" dirty="0"/>
          </a:p>
        </p:txBody>
      </p:sp>
      <p:cxnSp>
        <p:nvCxnSpPr>
          <p:cNvPr id="231" name="Google Shape;231;p34"/>
          <p:cNvCxnSpPr/>
          <p:nvPr/>
        </p:nvCxnSpPr>
        <p:spPr>
          <a:xfrm>
            <a:off x="5039300" y="2325725"/>
            <a:ext cx="1016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0;p34">
            <a:extLst>
              <a:ext uri="{FF2B5EF4-FFF2-40B4-BE49-F238E27FC236}">
                <a16:creationId xmlns:a16="http://schemas.microsoft.com/office/drawing/2014/main" id="{7FCAFE68-EE9D-2D46-A4B9-BCF1CA85D2C3}"/>
              </a:ext>
            </a:extLst>
          </p:cNvPr>
          <p:cNvSpPr txBox="1">
            <a:spLocks/>
          </p:cNvSpPr>
          <p:nvPr/>
        </p:nvSpPr>
        <p:spPr>
          <a:xfrm>
            <a:off x="304282" y="1492120"/>
            <a:ext cx="5751718" cy="349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1800" dirty="0"/>
              <a:t>es el procedimiento mediante el cual se selecciona una </a:t>
            </a:r>
            <a:r>
              <a:rPr lang="es-ES" sz="1800" b="1" u="sng" dirty="0"/>
              <a:t>muestra </a:t>
            </a:r>
            <a:r>
              <a:rPr lang="es-ES" sz="1800" dirty="0"/>
              <a:t>de una  </a:t>
            </a:r>
            <a:r>
              <a:rPr lang="es-ES" sz="1800" b="1" u="sng" dirty="0"/>
              <a:t>población</a:t>
            </a:r>
            <a:r>
              <a:rPr lang="es-ES" sz="1800" dirty="0"/>
              <a:t>, con el fin de conocer características de esa población.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Población</a:t>
            </a:r>
            <a:r>
              <a:rPr lang="es-ES" sz="1600" dirty="0"/>
              <a:t>: conjunto de elementos del cual queremos extraer información, ubicado en un tiempo y espacio determinado.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" sz="1600" b="1" dirty="0"/>
              <a:t>Muestra: </a:t>
            </a:r>
            <a:r>
              <a:rPr lang="es-ES" sz="1600" dirty="0"/>
              <a:t>unidades de observación concretas desde las cuales extraeremos la información para conocer a la población origen de la muestra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D43A74-D047-A1CA-7878-6D5761670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" t="23295" r="57913" b="9479"/>
          <a:stretch/>
        </p:blipFill>
        <p:spPr>
          <a:xfrm>
            <a:off x="6220022" y="1788928"/>
            <a:ext cx="2887895" cy="27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48082"/>
      </p:ext>
    </p:extLst>
  </p:cSld>
  <p:clrMapOvr>
    <a:masterClrMapping/>
  </p:clrMapOvr>
</p:sld>
</file>

<file path=ppt/theme/theme1.xml><?xml version="1.0" encoding="utf-8"?>
<a:theme xmlns:a="http://schemas.openxmlformats.org/drawingml/2006/main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</TotalTime>
  <Words>2722</Words>
  <Application>Microsoft Office PowerPoint</Application>
  <PresentationFormat>Presentación en pantalla (16:9)</PresentationFormat>
  <Paragraphs>301</Paragraphs>
  <Slides>67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1" baseType="lpstr">
      <vt:lpstr>Catamaran</vt:lpstr>
      <vt:lpstr>Arial</vt:lpstr>
      <vt:lpstr>Lexend Deca</vt:lpstr>
      <vt:lpstr>Pastel Minimalist Elegant Lines Portfolio by Slidesgo</vt:lpstr>
      <vt:lpstr>Métodos cuantitavos I:  Clase 3</vt:lpstr>
      <vt:lpstr>Sintesis</vt:lpstr>
      <vt:lpstr>Sintesis de una investigación por encuesta</vt:lpstr>
      <vt:lpstr>Presentación de PowerPoint</vt:lpstr>
      <vt:lpstr>Muestreo</vt:lpstr>
      <vt:lpstr>2.0 Formas de seleccionar parar “representar” totalidad</vt:lpstr>
      <vt:lpstr>Presentación de PowerPoint</vt:lpstr>
      <vt:lpstr>2.0 Formas de seleccionar para “representar” totalidad</vt:lpstr>
      <vt:lpstr>2.1 ¿Qué es el Muestreo?</vt:lpstr>
      <vt:lpstr>2.2 ¿Por qué estudiamos muestras y no poblaciones?</vt:lpstr>
      <vt:lpstr>2.3 Conceptos claves de muestreo</vt:lpstr>
      <vt:lpstr>Presentación de PowerPoint</vt:lpstr>
      <vt:lpstr>Presentación de PowerPoint</vt:lpstr>
      <vt:lpstr>Presentación de PowerPoint</vt:lpstr>
      <vt:lpstr>Presentación de PowerPoint</vt:lpstr>
      <vt:lpstr>Distribución Normal</vt:lpstr>
      <vt:lpstr>Presentación de PowerPoint</vt:lpstr>
      <vt:lpstr>Presentación de PowerPoint</vt:lpstr>
      <vt:lpstr>Presentación de PowerPoint</vt:lpstr>
      <vt:lpstr>Supuesto Normalidad</vt:lpstr>
      <vt:lpstr>Presentación de PowerPoint</vt:lpstr>
      <vt:lpstr>—¿Qué errores se imaginan más allá del estadístico?</vt:lpstr>
      <vt:lpstr>Tipos de Error</vt:lpstr>
      <vt:lpstr>Presentación de PowerPoint</vt:lpstr>
      <vt:lpstr>Presentación de PowerPoint</vt:lpstr>
      <vt:lpstr>Presentación de PowerPoint</vt:lpstr>
      <vt:lpstr>2.4 Cómo se diseña una muestra</vt:lpstr>
      <vt:lpstr>Presentación de PowerPoint</vt:lpstr>
      <vt:lpstr>Presentación de PowerPoint</vt:lpstr>
      <vt:lpstr>Presentación de PowerPoint</vt:lpstr>
      <vt:lpstr>¿Cómo se calcula el tamaño de la muestra?</vt:lpstr>
      <vt:lpstr>Algunos conceptos claves</vt:lpstr>
      <vt:lpstr>Presentación de PowerPoint</vt:lpstr>
      <vt:lpstr>¿Cuántos casos son necesarios?</vt:lpstr>
      <vt:lpstr>Presentación de PowerPoint</vt:lpstr>
      <vt:lpstr>Presentación de PowerPoint</vt:lpstr>
      <vt:lpstr>Presentación de PowerPoint</vt:lpstr>
      <vt:lpstr>Ejercicio</vt:lpstr>
      <vt:lpstr>Tipos de muestreos</vt:lpstr>
      <vt:lpstr>Muestreos Probabilísticos</vt:lpstr>
      <vt:lpstr>Muestreo Aleatorio Simple (MAS)</vt:lpstr>
      <vt:lpstr>Selección Aleatoria</vt:lpstr>
      <vt:lpstr>Presentación de PowerPoint</vt:lpstr>
      <vt:lpstr>Ventajas y desventajas del MAS</vt:lpstr>
      <vt:lpstr>Muestreo Sistemático</vt:lpstr>
      <vt:lpstr>Presentación de PowerPoint</vt:lpstr>
      <vt:lpstr>Muestreo Estratificado</vt:lpstr>
      <vt:lpstr>Muestreo Estratificado</vt:lpstr>
      <vt:lpstr>Muestreo Estratificado</vt:lpstr>
      <vt:lpstr>Muestreo por Conglomerados</vt:lpstr>
      <vt:lpstr>Presentación de PowerPoint</vt:lpstr>
      <vt:lpstr>Presentación de PowerPoint</vt:lpstr>
      <vt:lpstr>Muestreo Polietápico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Muestreos No Probabilísticos</vt:lpstr>
      <vt:lpstr>Muestreo por Cuotas</vt:lpstr>
      <vt:lpstr>Ejemplo</vt:lpstr>
      <vt:lpstr>Ejemplo</vt:lpstr>
      <vt:lpstr>Ejercicio en clases</vt:lpstr>
      <vt:lpstr>Instrucción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Minimalist Elegant Lines Portfolio</dc:title>
  <dc:creator>sebastian</dc:creator>
  <cp:lastModifiedBy>sebastian</cp:lastModifiedBy>
  <cp:revision>49</cp:revision>
  <dcterms:modified xsi:type="dcterms:W3CDTF">2024-03-25T21:26:52Z</dcterms:modified>
</cp:coreProperties>
</file>